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9" r:id="rId3"/>
    <p:sldId id="1715" r:id="rId4"/>
    <p:sldId id="943" r:id="rId5"/>
    <p:sldId id="1709" r:id="rId6"/>
    <p:sldId id="1714" r:id="rId7"/>
    <p:sldId id="1722" r:id="rId8"/>
    <p:sldId id="435" r:id="rId9"/>
    <p:sldId id="1710" r:id="rId10"/>
    <p:sldId id="1665" r:id="rId11"/>
    <p:sldId id="1711" r:id="rId12"/>
    <p:sldId id="1717" r:id="rId13"/>
    <p:sldId id="1718" r:id="rId14"/>
    <p:sldId id="1719" r:id="rId15"/>
    <p:sldId id="1720" r:id="rId16"/>
    <p:sldId id="725" r:id="rId17"/>
    <p:sldId id="1641" r:id="rId18"/>
    <p:sldId id="1716" r:id="rId19"/>
    <p:sldId id="927" r:id="rId20"/>
    <p:sldId id="1713" r:id="rId21"/>
    <p:sldId id="680" r:id="rId22"/>
    <p:sldId id="1723" r:id="rId23"/>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E40CDD-8F91-43B8-A068-8333C6387D41}">
          <p14:sldIdLst>
            <p14:sldId id="256"/>
            <p14:sldId id="259"/>
            <p14:sldId id="1715"/>
            <p14:sldId id="943"/>
            <p14:sldId id="1709"/>
            <p14:sldId id="1714"/>
            <p14:sldId id="1722"/>
          </p14:sldIdLst>
        </p14:section>
        <p14:section name="Untitled Section" id="{12503B4D-56DA-43A0-B3CA-AB8FB0579196}">
          <p14:sldIdLst>
            <p14:sldId id="435"/>
            <p14:sldId id="1710"/>
            <p14:sldId id="1665"/>
            <p14:sldId id="1711"/>
            <p14:sldId id="1717"/>
            <p14:sldId id="1718"/>
            <p14:sldId id="1719"/>
            <p14:sldId id="1720"/>
            <p14:sldId id="725"/>
            <p14:sldId id="1641"/>
            <p14:sldId id="1716"/>
            <p14:sldId id="927"/>
            <p14:sldId id="1713"/>
          </p14:sldIdLst>
        </p14:section>
        <p14:section name="Untitled Section" id="{E78E077C-375A-4520-B1D9-2D953CE80AF9}">
          <p14:sldIdLst>
            <p14:sldId id="680"/>
            <p14:sldId id="17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811" y="283"/>
      </p:cViewPr>
      <p:guideLst/>
    </p:cSldViewPr>
  </p:slideViewPr>
  <p:notesTextViewPr>
    <p:cViewPr>
      <p:scale>
        <a:sx n="1" d="1"/>
        <a:sy n="1" d="1"/>
      </p:scale>
      <p:origin x="0" y="0"/>
    </p:cViewPr>
  </p:notesTextViewPr>
  <p:sorterViewPr>
    <p:cViewPr varScale="1">
      <p:scale>
        <a:sx n="100" d="100"/>
        <a:sy n="100" d="100"/>
      </p:scale>
      <p:origin x="0" y="-8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3F428-6B4B-4CB6-9F7D-9FA973F4ADB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BC8C5F0-9CD0-46F5-80D7-CA69F66689F8}">
      <dgm:prSet custT="1"/>
      <dgm:spPr/>
      <dgm:t>
        <a:bodyPr/>
        <a:lstStyle/>
        <a:p>
          <a:r>
            <a:rPr lang="en-GB" sz="2000" dirty="0"/>
            <a:t>What is safeguarding?</a:t>
          </a:r>
          <a:endParaRPr lang="en-US" sz="2000" dirty="0"/>
        </a:p>
      </dgm:t>
    </dgm:pt>
    <dgm:pt modelId="{E5C5A189-00F2-4589-BE07-526D8D2A2F05}" type="parTrans" cxnId="{016ED6F7-4F02-4757-9BED-6E25725170C7}">
      <dgm:prSet/>
      <dgm:spPr/>
      <dgm:t>
        <a:bodyPr/>
        <a:lstStyle/>
        <a:p>
          <a:endParaRPr lang="en-US"/>
        </a:p>
      </dgm:t>
    </dgm:pt>
    <dgm:pt modelId="{17137893-4F8F-40B1-AED7-EE6662E184CA}" type="sibTrans" cxnId="{016ED6F7-4F02-4757-9BED-6E25725170C7}">
      <dgm:prSet/>
      <dgm:spPr/>
      <dgm:t>
        <a:bodyPr/>
        <a:lstStyle/>
        <a:p>
          <a:endParaRPr lang="en-US"/>
        </a:p>
      </dgm:t>
    </dgm:pt>
    <dgm:pt modelId="{9B159546-8949-4D86-AE3B-FEB363B4CC9B}">
      <dgm:prSet custT="1"/>
      <dgm:spPr/>
      <dgm:t>
        <a:bodyPr/>
        <a:lstStyle/>
        <a:p>
          <a:r>
            <a:rPr lang="en-GB" sz="2000" dirty="0"/>
            <a:t>Where businesses fit in</a:t>
          </a:r>
          <a:endParaRPr lang="en-US" sz="2000" dirty="0"/>
        </a:p>
      </dgm:t>
    </dgm:pt>
    <dgm:pt modelId="{5F735BA0-8B0B-4AE5-8D5C-BA3BCD02D433}" type="parTrans" cxnId="{819D8F15-5526-41E1-A1E8-8EEB0C19ABA9}">
      <dgm:prSet/>
      <dgm:spPr/>
      <dgm:t>
        <a:bodyPr/>
        <a:lstStyle/>
        <a:p>
          <a:endParaRPr lang="en-US"/>
        </a:p>
      </dgm:t>
    </dgm:pt>
    <dgm:pt modelId="{49B17E27-5641-48D5-AAF5-6C1F8A7A9846}" type="sibTrans" cxnId="{819D8F15-5526-41E1-A1E8-8EEB0C19ABA9}">
      <dgm:prSet/>
      <dgm:spPr/>
      <dgm:t>
        <a:bodyPr/>
        <a:lstStyle/>
        <a:p>
          <a:endParaRPr lang="en-US"/>
        </a:p>
      </dgm:t>
    </dgm:pt>
    <dgm:pt modelId="{AFBC50E6-7644-4608-9E73-AE3B6493FB72}">
      <dgm:prSet custT="1"/>
      <dgm:spPr/>
      <dgm:t>
        <a:bodyPr/>
        <a:lstStyle/>
        <a:p>
          <a:r>
            <a:rPr lang="en-GB" sz="2000" dirty="0"/>
            <a:t>Safeguarding in practice –what should that look like? </a:t>
          </a:r>
          <a:endParaRPr lang="en-US" sz="2000" dirty="0"/>
        </a:p>
      </dgm:t>
    </dgm:pt>
    <dgm:pt modelId="{1FF5C382-3C68-48A4-914F-97DE551A5023}" type="parTrans" cxnId="{345E1CDD-7994-4A66-AD26-850DC16CE9A0}">
      <dgm:prSet/>
      <dgm:spPr/>
      <dgm:t>
        <a:bodyPr/>
        <a:lstStyle/>
        <a:p>
          <a:endParaRPr lang="en-US"/>
        </a:p>
      </dgm:t>
    </dgm:pt>
    <dgm:pt modelId="{9386BAC1-6FA3-4FB5-BD9C-11301B437452}" type="sibTrans" cxnId="{345E1CDD-7994-4A66-AD26-850DC16CE9A0}">
      <dgm:prSet/>
      <dgm:spPr/>
      <dgm:t>
        <a:bodyPr/>
        <a:lstStyle/>
        <a:p>
          <a:endParaRPr lang="en-US"/>
        </a:p>
      </dgm:t>
    </dgm:pt>
    <dgm:pt modelId="{0D147697-BE17-45FC-B144-F9FE1CB6070B}">
      <dgm:prSet custT="1"/>
      <dgm:spPr/>
      <dgm:t>
        <a:bodyPr/>
        <a:lstStyle/>
        <a:p>
          <a:r>
            <a:rPr lang="en-US" sz="2000" dirty="0"/>
            <a:t>Finding the right approach for your company</a:t>
          </a:r>
        </a:p>
      </dgm:t>
    </dgm:pt>
    <dgm:pt modelId="{9E8E4E4A-9CDD-410B-B41E-CB7402A69BA4}" type="parTrans" cxnId="{4792187D-BD7E-43F5-837E-88232A8F9767}">
      <dgm:prSet/>
      <dgm:spPr/>
      <dgm:t>
        <a:bodyPr/>
        <a:lstStyle/>
        <a:p>
          <a:endParaRPr lang="en-US"/>
        </a:p>
      </dgm:t>
    </dgm:pt>
    <dgm:pt modelId="{FEBD3623-A976-483F-B287-C986B500FEB1}" type="sibTrans" cxnId="{4792187D-BD7E-43F5-837E-88232A8F9767}">
      <dgm:prSet/>
      <dgm:spPr/>
      <dgm:t>
        <a:bodyPr/>
        <a:lstStyle/>
        <a:p>
          <a:endParaRPr lang="en-US"/>
        </a:p>
      </dgm:t>
    </dgm:pt>
    <dgm:pt modelId="{0DCEE4BB-495A-4742-8657-FFE4A8CBFAC1}">
      <dgm:prSet custT="1"/>
      <dgm:spPr/>
      <dgm:t>
        <a:bodyPr/>
        <a:lstStyle/>
        <a:p>
          <a:r>
            <a:rPr lang="en-GB" sz="2000" dirty="0"/>
            <a:t>Time for questions</a:t>
          </a:r>
          <a:endParaRPr lang="en-US" sz="2000" dirty="0"/>
        </a:p>
      </dgm:t>
    </dgm:pt>
    <dgm:pt modelId="{E0B76445-21B9-45A2-A6BA-9588AA4BA2D6}" type="parTrans" cxnId="{3CC0D0A8-033F-48DA-B44D-39562FCBCA9E}">
      <dgm:prSet/>
      <dgm:spPr/>
      <dgm:t>
        <a:bodyPr/>
        <a:lstStyle/>
        <a:p>
          <a:endParaRPr lang="en-US"/>
        </a:p>
      </dgm:t>
    </dgm:pt>
    <dgm:pt modelId="{1EC2C7A6-32D8-4919-B817-6FA25D52908F}" type="sibTrans" cxnId="{3CC0D0A8-033F-48DA-B44D-39562FCBCA9E}">
      <dgm:prSet/>
      <dgm:spPr/>
      <dgm:t>
        <a:bodyPr/>
        <a:lstStyle/>
        <a:p>
          <a:endParaRPr lang="en-US"/>
        </a:p>
      </dgm:t>
    </dgm:pt>
    <dgm:pt modelId="{102E95FC-B1FB-41CE-AA87-E30B0AF20059}" type="pres">
      <dgm:prSet presAssocID="{DAE3F428-6B4B-4CB6-9F7D-9FA973F4ADB4}" presName="diagram" presStyleCnt="0">
        <dgm:presLayoutVars>
          <dgm:dir/>
          <dgm:resizeHandles val="exact"/>
        </dgm:presLayoutVars>
      </dgm:prSet>
      <dgm:spPr/>
    </dgm:pt>
    <dgm:pt modelId="{B05926FA-79DE-4263-A2B7-EE6AF451DCCC}" type="pres">
      <dgm:prSet presAssocID="{2BC8C5F0-9CD0-46F5-80D7-CA69F66689F8}" presName="node" presStyleLbl="node1" presStyleIdx="0" presStyleCnt="5" custLinFactNeighborX="-5926">
        <dgm:presLayoutVars>
          <dgm:bulletEnabled val="1"/>
        </dgm:presLayoutVars>
      </dgm:prSet>
      <dgm:spPr/>
    </dgm:pt>
    <dgm:pt modelId="{FFFA7F8B-5AB2-45E1-BD9C-8879885C8A85}" type="pres">
      <dgm:prSet presAssocID="{17137893-4F8F-40B1-AED7-EE6662E184CA}" presName="sibTrans" presStyleCnt="0"/>
      <dgm:spPr/>
    </dgm:pt>
    <dgm:pt modelId="{7336B8EF-7417-4660-A1E5-FE7F54466E78}" type="pres">
      <dgm:prSet presAssocID="{9B159546-8949-4D86-AE3B-FEB363B4CC9B}" presName="node" presStyleLbl="node1" presStyleIdx="1" presStyleCnt="5">
        <dgm:presLayoutVars>
          <dgm:bulletEnabled val="1"/>
        </dgm:presLayoutVars>
      </dgm:prSet>
      <dgm:spPr/>
    </dgm:pt>
    <dgm:pt modelId="{41C45785-B3A6-4658-AFD5-CCBBF3494B03}" type="pres">
      <dgm:prSet presAssocID="{49B17E27-5641-48D5-AAF5-6C1F8A7A9846}" presName="sibTrans" presStyleCnt="0"/>
      <dgm:spPr/>
    </dgm:pt>
    <dgm:pt modelId="{B29AE1DF-1675-4D98-A96F-69D969413686}" type="pres">
      <dgm:prSet presAssocID="{AFBC50E6-7644-4608-9E73-AE3B6493FB72}" presName="node" presStyleLbl="node1" presStyleIdx="2" presStyleCnt="5">
        <dgm:presLayoutVars>
          <dgm:bulletEnabled val="1"/>
        </dgm:presLayoutVars>
      </dgm:prSet>
      <dgm:spPr/>
    </dgm:pt>
    <dgm:pt modelId="{49DE79AC-1815-49F3-A039-33B9A160EF7E}" type="pres">
      <dgm:prSet presAssocID="{9386BAC1-6FA3-4FB5-BD9C-11301B437452}" presName="sibTrans" presStyleCnt="0"/>
      <dgm:spPr/>
    </dgm:pt>
    <dgm:pt modelId="{57B27FD8-F79D-4D38-B0BA-AFC313FE0B80}" type="pres">
      <dgm:prSet presAssocID="{0D147697-BE17-45FC-B144-F9FE1CB6070B}" presName="node" presStyleLbl="node1" presStyleIdx="3" presStyleCnt="5">
        <dgm:presLayoutVars>
          <dgm:bulletEnabled val="1"/>
        </dgm:presLayoutVars>
      </dgm:prSet>
      <dgm:spPr/>
    </dgm:pt>
    <dgm:pt modelId="{CF103AD0-0E09-4B32-BC44-D5E71644D727}" type="pres">
      <dgm:prSet presAssocID="{FEBD3623-A976-483F-B287-C986B500FEB1}" presName="sibTrans" presStyleCnt="0"/>
      <dgm:spPr/>
    </dgm:pt>
    <dgm:pt modelId="{FBBC7560-1D1F-49EA-887C-AE6479857C7E}" type="pres">
      <dgm:prSet presAssocID="{0DCEE4BB-495A-4742-8657-FFE4A8CBFAC1}" presName="node" presStyleLbl="node1" presStyleIdx="4" presStyleCnt="5">
        <dgm:presLayoutVars>
          <dgm:bulletEnabled val="1"/>
        </dgm:presLayoutVars>
      </dgm:prSet>
      <dgm:spPr/>
    </dgm:pt>
  </dgm:ptLst>
  <dgm:cxnLst>
    <dgm:cxn modelId="{819D8F15-5526-41E1-A1E8-8EEB0C19ABA9}" srcId="{DAE3F428-6B4B-4CB6-9F7D-9FA973F4ADB4}" destId="{9B159546-8949-4D86-AE3B-FEB363B4CC9B}" srcOrd="1" destOrd="0" parTransId="{5F735BA0-8B0B-4AE5-8D5C-BA3BCD02D433}" sibTransId="{49B17E27-5641-48D5-AAF5-6C1F8A7A9846}"/>
    <dgm:cxn modelId="{D4043237-4AC2-4FD7-84A5-29258CDA6072}" type="presOf" srcId="{0D147697-BE17-45FC-B144-F9FE1CB6070B}" destId="{57B27FD8-F79D-4D38-B0BA-AFC313FE0B80}" srcOrd="0" destOrd="0" presId="urn:microsoft.com/office/officeart/2005/8/layout/default"/>
    <dgm:cxn modelId="{6B668E39-232C-4E9E-984F-157D462821E9}" type="presOf" srcId="{9B159546-8949-4D86-AE3B-FEB363B4CC9B}" destId="{7336B8EF-7417-4660-A1E5-FE7F54466E78}" srcOrd="0" destOrd="0" presId="urn:microsoft.com/office/officeart/2005/8/layout/default"/>
    <dgm:cxn modelId="{02186860-547A-4BBD-9D46-EC938AA3DFFA}" type="presOf" srcId="{DAE3F428-6B4B-4CB6-9F7D-9FA973F4ADB4}" destId="{102E95FC-B1FB-41CE-AA87-E30B0AF20059}" srcOrd="0" destOrd="0" presId="urn:microsoft.com/office/officeart/2005/8/layout/default"/>
    <dgm:cxn modelId="{4CB83066-52C7-4168-B313-0E392DE65416}" type="presOf" srcId="{AFBC50E6-7644-4608-9E73-AE3B6493FB72}" destId="{B29AE1DF-1675-4D98-A96F-69D969413686}" srcOrd="0" destOrd="0" presId="urn:microsoft.com/office/officeart/2005/8/layout/default"/>
    <dgm:cxn modelId="{29400857-D08F-49E9-BC35-28600BD3BA43}" type="presOf" srcId="{2BC8C5F0-9CD0-46F5-80D7-CA69F66689F8}" destId="{B05926FA-79DE-4263-A2B7-EE6AF451DCCC}" srcOrd="0" destOrd="0" presId="urn:microsoft.com/office/officeart/2005/8/layout/default"/>
    <dgm:cxn modelId="{4792187D-BD7E-43F5-837E-88232A8F9767}" srcId="{DAE3F428-6B4B-4CB6-9F7D-9FA973F4ADB4}" destId="{0D147697-BE17-45FC-B144-F9FE1CB6070B}" srcOrd="3" destOrd="0" parTransId="{9E8E4E4A-9CDD-410B-B41E-CB7402A69BA4}" sibTransId="{FEBD3623-A976-483F-B287-C986B500FEB1}"/>
    <dgm:cxn modelId="{8AB3B788-7C3A-423E-8F4F-C8F5401A3B74}" type="presOf" srcId="{0DCEE4BB-495A-4742-8657-FFE4A8CBFAC1}" destId="{FBBC7560-1D1F-49EA-887C-AE6479857C7E}" srcOrd="0" destOrd="0" presId="urn:microsoft.com/office/officeart/2005/8/layout/default"/>
    <dgm:cxn modelId="{3CC0D0A8-033F-48DA-B44D-39562FCBCA9E}" srcId="{DAE3F428-6B4B-4CB6-9F7D-9FA973F4ADB4}" destId="{0DCEE4BB-495A-4742-8657-FFE4A8CBFAC1}" srcOrd="4" destOrd="0" parTransId="{E0B76445-21B9-45A2-A6BA-9588AA4BA2D6}" sibTransId="{1EC2C7A6-32D8-4919-B817-6FA25D52908F}"/>
    <dgm:cxn modelId="{345E1CDD-7994-4A66-AD26-850DC16CE9A0}" srcId="{DAE3F428-6B4B-4CB6-9F7D-9FA973F4ADB4}" destId="{AFBC50E6-7644-4608-9E73-AE3B6493FB72}" srcOrd="2" destOrd="0" parTransId="{1FF5C382-3C68-48A4-914F-97DE551A5023}" sibTransId="{9386BAC1-6FA3-4FB5-BD9C-11301B437452}"/>
    <dgm:cxn modelId="{016ED6F7-4F02-4757-9BED-6E25725170C7}" srcId="{DAE3F428-6B4B-4CB6-9F7D-9FA973F4ADB4}" destId="{2BC8C5F0-9CD0-46F5-80D7-CA69F66689F8}" srcOrd="0" destOrd="0" parTransId="{E5C5A189-00F2-4589-BE07-526D8D2A2F05}" sibTransId="{17137893-4F8F-40B1-AED7-EE6662E184CA}"/>
    <dgm:cxn modelId="{0095264B-9C5A-4EE0-AFC0-C7DB72CA72FD}" type="presParOf" srcId="{102E95FC-B1FB-41CE-AA87-E30B0AF20059}" destId="{B05926FA-79DE-4263-A2B7-EE6AF451DCCC}" srcOrd="0" destOrd="0" presId="urn:microsoft.com/office/officeart/2005/8/layout/default"/>
    <dgm:cxn modelId="{DC966A0D-6513-42A7-98FB-E50A0CB26BD9}" type="presParOf" srcId="{102E95FC-B1FB-41CE-AA87-E30B0AF20059}" destId="{FFFA7F8B-5AB2-45E1-BD9C-8879885C8A85}" srcOrd="1" destOrd="0" presId="urn:microsoft.com/office/officeart/2005/8/layout/default"/>
    <dgm:cxn modelId="{4F36BFBA-B4C2-4622-B3FB-3950DDA452A8}" type="presParOf" srcId="{102E95FC-B1FB-41CE-AA87-E30B0AF20059}" destId="{7336B8EF-7417-4660-A1E5-FE7F54466E78}" srcOrd="2" destOrd="0" presId="urn:microsoft.com/office/officeart/2005/8/layout/default"/>
    <dgm:cxn modelId="{1E7A5826-D41E-4A19-BAFC-F11B4C645D3C}" type="presParOf" srcId="{102E95FC-B1FB-41CE-AA87-E30B0AF20059}" destId="{41C45785-B3A6-4658-AFD5-CCBBF3494B03}" srcOrd="3" destOrd="0" presId="urn:microsoft.com/office/officeart/2005/8/layout/default"/>
    <dgm:cxn modelId="{51A4138C-28BF-4F92-91E7-F6D77AB8D24D}" type="presParOf" srcId="{102E95FC-B1FB-41CE-AA87-E30B0AF20059}" destId="{B29AE1DF-1675-4D98-A96F-69D969413686}" srcOrd="4" destOrd="0" presId="urn:microsoft.com/office/officeart/2005/8/layout/default"/>
    <dgm:cxn modelId="{34E88F54-62E2-4911-84D7-7555C867F19A}" type="presParOf" srcId="{102E95FC-B1FB-41CE-AA87-E30B0AF20059}" destId="{49DE79AC-1815-49F3-A039-33B9A160EF7E}" srcOrd="5" destOrd="0" presId="urn:microsoft.com/office/officeart/2005/8/layout/default"/>
    <dgm:cxn modelId="{138B8EE1-818D-4E62-92BD-A37F024EBCC6}" type="presParOf" srcId="{102E95FC-B1FB-41CE-AA87-E30B0AF20059}" destId="{57B27FD8-F79D-4D38-B0BA-AFC313FE0B80}" srcOrd="6" destOrd="0" presId="urn:microsoft.com/office/officeart/2005/8/layout/default"/>
    <dgm:cxn modelId="{7A415EEF-166A-48B5-BF02-BDBD0C1CB113}" type="presParOf" srcId="{102E95FC-B1FB-41CE-AA87-E30B0AF20059}" destId="{CF103AD0-0E09-4B32-BC44-D5E71644D727}" srcOrd="7" destOrd="0" presId="urn:microsoft.com/office/officeart/2005/8/layout/default"/>
    <dgm:cxn modelId="{B4BAD5AB-4F3E-42A3-AF03-38404487525E}" type="presParOf" srcId="{102E95FC-B1FB-41CE-AA87-E30B0AF20059}" destId="{FBBC7560-1D1F-49EA-887C-AE6479857C7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63F32-84FB-4320-BA09-E3D0E80010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8D0F61E-44C6-4497-9251-D7324BB1015F}">
      <dgm:prSet/>
      <dgm:spPr/>
      <dgm:t>
        <a:bodyPr/>
        <a:lstStyle/>
        <a:p>
          <a:r>
            <a:rPr lang="en-GB"/>
            <a:t>Safeguarding does not have to be scary or complicated!</a:t>
          </a:r>
          <a:endParaRPr lang="en-US"/>
        </a:p>
      </dgm:t>
    </dgm:pt>
    <dgm:pt modelId="{B881EC5C-DF16-4B02-AC10-4DD1711569A3}" type="parTrans" cxnId="{D47922AC-37D5-46CC-9040-7AFB005EB053}">
      <dgm:prSet/>
      <dgm:spPr/>
      <dgm:t>
        <a:bodyPr/>
        <a:lstStyle/>
        <a:p>
          <a:endParaRPr lang="en-US"/>
        </a:p>
      </dgm:t>
    </dgm:pt>
    <dgm:pt modelId="{E50AFA67-9952-4E87-91B8-ED893FBB3F90}" type="sibTrans" cxnId="{D47922AC-37D5-46CC-9040-7AFB005EB053}">
      <dgm:prSet/>
      <dgm:spPr/>
      <dgm:t>
        <a:bodyPr/>
        <a:lstStyle/>
        <a:p>
          <a:endParaRPr lang="en-US"/>
        </a:p>
      </dgm:t>
    </dgm:pt>
    <dgm:pt modelId="{0BDFAF5A-725E-4A4C-9166-821A93303D09}">
      <dgm:prSet/>
      <dgm:spPr/>
      <dgm:t>
        <a:bodyPr/>
        <a:lstStyle/>
        <a:p>
          <a:r>
            <a:rPr lang="en-GB"/>
            <a:t>There are some initial straightforward processes that can be put into place</a:t>
          </a:r>
          <a:endParaRPr lang="en-US"/>
        </a:p>
      </dgm:t>
    </dgm:pt>
    <dgm:pt modelId="{30FFCE38-46A8-40D2-90E4-803E154A9F8F}" type="parTrans" cxnId="{839DD52A-E9F9-4DCB-A6FA-7048E491DB64}">
      <dgm:prSet/>
      <dgm:spPr/>
      <dgm:t>
        <a:bodyPr/>
        <a:lstStyle/>
        <a:p>
          <a:endParaRPr lang="en-US"/>
        </a:p>
      </dgm:t>
    </dgm:pt>
    <dgm:pt modelId="{A36F9A7D-9D33-4F06-ABCB-C5F0602B0992}" type="sibTrans" cxnId="{839DD52A-E9F9-4DCB-A6FA-7048E491DB64}">
      <dgm:prSet/>
      <dgm:spPr/>
      <dgm:t>
        <a:bodyPr/>
        <a:lstStyle/>
        <a:p>
          <a:endParaRPr lang="en-US"/>
        </a:p>
      </dgm:t>
    </dgm:pt>
    <dgm:pt modelId="{0B3B04D7-D829-4B48-B856-DE8EF8A6D62E}">
      <dgm:prSet/>
      <dgm:spPr/>
      <dgm:t>
        <a:bodyPr/>
        <a:lstStyle/>
        <a:p>
          <a:r>
            <a:rPr lang="en-GB" dirty="0"/>
            <a:t>Advice and resources are available</a:t>
          </a:r>
          <a:endParaRPr lang="en-US" dirty="0"/>
        </a:p>
      </dgm:t>
    </dgm:pt>
    <dgm:pt modelId="{0934508A-4790-437B-A2C8-C8B546C601DF}" type="parTrans" cxnId="{2C19455C-773F-4FCD-A231-03A9276CD720}">
      <dgm:prSet/>
      <dgm:spPr/>
      <dgm:t>
        <a:bodyPr/>
        <a:lstStyle/>
        <a:p>
          <a:endParaRPr lang="en-US"/>
        </a:p>
      </dgm:t>
    </dgm:pt>
    <dgm:pt modelId="{D776D3B5-5783-4B78-BA8E-34E25F1E36E2}" type="sibTrans" cxnId="{2C19455C-773F-4FCD-A231-03A9276CD720}">
      <dgm:prSet/>
      <dgm:spPr/>
      <dgm:t>
        <a:bodyPr/>
        <a:lstStyle/>
        <a:p>
          <a:endParaRPr lang="en-US"/>
        </a:p>
      </dgm:t>
    </dgm:pt>
    <dgm:pt modelId="{6807BE9F-C4F6-46F6-957F-935316763D8F}">
      <dgm:prSet/>
      <dgm:spPr/>
      <dgm:t>
        <a:bodyPr/>
        <a:lstStyle/>
        <a:p>
          <a:r>
            <a:rPr lang="en-GB" dirty="0"/>
            <a:t>No-one expects a person or an organisation to know everything</a:t>
          </a:r>
          <a:endParaRPr lang="en-US" dirty="0"/>
        </a:p>
      </dgm:t>
    </dgm:pt>
    <dgm:pt modelId="{07AAFB00-A058-4B81-B297-E80F53AC996A}" type="parTrans" cxnId="{42F6148A-9C17-45D9-B9DC-348AC69731F1}">
      <dgm:prSet/>
      <dgm:spPr/>
      <dgm:t>
        <a:bodyPr/>
        <a:lstStyle/>
        <a:p>
          <a:endParaRPr lang="en-US"/>
        </a:p>
      </dgm:t>
    </dgm:pt>
    <dgm:pt modelId="{3956996B-7F52-4D49-9A5D-9F637633E600}" type="sibTrans" cxnId="{42F6148A-9C17-45D9-B9DC-348AC69731F1}">
      <dgm:prSet/>
      <dgm:spPr/>
      <dgm:t>
        <a:bodyPr/>
        <a:lstStyle/>
        <a:p>
          <a:endParaRPr lang="en-US"/>
        </a:p>
      </dgm:t>
    </dgm:pt>
    <dgm:pt modelId="{523F3147-11AD-4CFC-97CC-41808B9E72B8}">
      <dgm:prSet/>
      <dgm:spPr/>
      <dgm:t>
        <a:bodyPr/>
        <a:lstStyle/>
        <a:p>
          <a:r>
            <a:rPr lang="en-GB"/>
            <a:t>Good practice is beneficial for your organisation and is an advantage for business promotion</a:t>
          </a:r>
          <a:endParaRPr lang="en-US"/>
        </a:p>
      </dgm:t>
    </dgm:pt>
    <dgm:pt modelId="{7BD52F4C-13EA-41F2-AB55-BCE01CA8FDB0}" type="parTrans" cxnId="{3241586E-965F-4967-8FBA-7407873FCF97}">
      <dgm:prSet/>
      <dgm:spPr/>
      <dgm:t>
        <a:bodyPr/>
        <a:lstStyle/>
        <a:p>
          <a:endParaRPr lang="en-US"/>
        </a:p>
      </dgm:t>
    </dgm:pt>
    <dgm:pt modelId="{786537A2-4F9F-4FBD-B81B-764BEEF5FDF1}" type="sibTrans" cxnId="{3241586E-965F-4967-8FBA-7407873FCF97}">
      <dgm:prSet/>
      <dgm:spPr/>
      <dgm:t>
        <a:bodyPr/>
        <a:lstStyle/>
        <a:p>
          <a:endParaRPr lang="en-US"/>
        </a:p>
      </dgm:t>
    </dgm:pt>
    <dgm:pt modelId="{2173771D-4663-411D-8422-8C92479C57E2}" type="pres">
      <dgm:prSet presAssocID="{6EC63F32-84FB-4320-BA09-E3D0E80010BE}" presName="diagram" presStyleCnt="0">
        <dgm:presLayoutVars>
          <dgm:dir/>
          <dgm:resizeHandles val="exact"/>
        </dgm:presLayoutVars>
      </dgm:prSet>
      <dgm:spPr/>
    </dgm:pt>
    <dgm:pt modelId="{96D7A591-BBEE-4466-8F9A-30C58544C4FC}" type="pres">
      <dgm:prSet presAssocID="{88D0F61E-44C6-4497-9251-D7324BB1015F}" presName="node" presStyleLbl="node1" presStyleIdx="0" presStyleCnt="5">
        <dgm:presLayoutVars>
          <dgm:bulletEnabled val="1"/>
        </dgm:presLayoutVars>
      </dgm:prSet>
      <dgm:spPr/>
    </dgm:pt>
    <dgm:pt modelId="{81204401-BD20-4229-BD81-47440A37BF6B}" type="pres">
      <dgm:prSet presAssocID="{E50AFA67-9952-4E87-91B8-ED893FBB3F90}" presName="sibTrans" presStyleCnt="0"/>
      <dgm:spPr/>
    </dgm:pt>
    <dgm:pt modelId="{B7DE2334-806F-4434-B13D-0A274982DB1D}" type="pres">
      <dgm:prSet presAssocID="{0BDFAF5A-725E-4A4C-9166-821A93303D09}" presName="node" presStyleLbl="node1" presStyleIdx="1" presStyleCnt="5">
        <dgm:presLayoutVars>
          <dgm:bulletEnabled val="1"/>
        </dgm:presLayoutVars>
      </dgm:prSet>
      <dgm:spPr/>
    </dgm:pt>
    <dgm:pt modelId="{BF718F6E-4582-4143-AEF4-A18ADCC1793F}" type="pres">
      <dgm:prSet presAssocID="{A36F9A7D-9D33-4F06-ABCB-C5F0602B0992}" presName="sibTrans" presStyleCnt="0"/>
      <dgm:spPr/>
    </dgm:pt>
    <dgm:pt modelId="{611115D7-CE51-434E-B848-A314F6358D47}" type="pres">
      <dgm:prSet presAssocID="{0B3B04D7-D829-4B48-B856-DE8EF8A6D62E}" presName="node" presStyleLbl="node1" presStyleIdx="2" presStyleCnt="5">
        <dgm:presLayoutVars>
          <dgm:bulletEnabled val="1"/>
        </dgm:presLayoutVars>
      </dgm:prSet>
      <dgm:spPr/>
    </dgm:pt>
    <dgm:pt modelId="{C5709BAD-84CC-404A-9139-68C5C8657F71}" type="pres">
      <dgm:prSet presAssocID="{D776D3B5-5783-4B78-BA8E-34E25F1E36E2}" presName="sibTrans" presStyleCnt="0"/>
      <dgm:spPr/>
    </dgm:pt>
    <dgm:pt modelId="{C11B8725-CDD1-4C5F-B5D8-B6560DC8D62B}" type="pres">
      <dgm:prSet presAssocID="{6807BE9F-C4F6-46F6-957F-935316763D8F}" presName="node" presStyleLbl="node1" presStyleIdx="3" presStyleCnt="5">
        <dgm:presLayoutVars>
          <dgm:bulletEnabled val="1"/>
        </dgm:presLayoutVars>
      </dgm:prSet>
      <dgm:spPr/>
    </dgm:pt>
    <dgm:pt modelId="{1A242B61-A74F-41FE-BD34-78B4C05A7B9D}" type="pres">
      <dgm:prSet presAssocID="{3956996B-7F52-4D49-9A5D-9F637633E600}" presName="sibTrans" presStyleCnt="0"/>
      <dgm:spPr/>
    </dgm:pt>
    <dgm:pt modelId="{5857BF60-54AB-4CDA-AA92-6A6AC83F4368}" type="pres">
      <dgm:prSet presAssocID="{523F3147-11AD-4CFC-97CC-41808B9E72B8}" presName="node" presStyleLbl="node1" presStyleIdx="4" presStyleCnt="5">
        <dgm:presLayoutVars>
          <dgm:bulletEnabled val="1"/>
        </dgm:presLayoutVars>
      </dgm:prSet>
      <dgm:spPr/>
    </dgm:pt>
  </dgm:ptLst>
  <dgm:cxnLst>
    <dgm:cxn modelId="{A331BE0F-B2DD-497F-9A51-9F91B3894CDA}" type="presOf" srcId="{6EC63F32-84FB-4320-BA09-E3D0E80010BE}" destId="{2173771D-4663-411D-8422-8C92479C57E2}" srcOrd="0" destOrd="0" presId="urn:microsoft.com/office/officeart/2005/8/layout/default"/>
    <dgm:cxn modelId="{839DD52A-E9F9-4DCB-A6FA-7048E491DB64}" srcId="{6EC63F32-84FB-4320-BA09-E3D0E80010BE}" destId="{0BDFAF5A-725E-4A4C-9166-821A93303D09}" srcOrd="1" destOrd="0" parTransId="{30FFCE38-46A8-40D2-90E4-803E154A9F8F}" sibTransId="{A36F9A7D-9D33-4F06-ABCB-C5F0602B0992}"/>
    <dgm:cxn modelId="{C1B13D2C-8C58-433E-B5D9-B0725C8B52E4}" type="presOf" srcId="{6807BE9F-C4F6-46F6-957F-935316763D8F}" destId="{C11B8725-CDD1-4C5F-B5D8-B6560DC8D62B}" srcOrd="0" destOrd="0" presId="urn:microsoft.com/office/officeart/2005/8/layout/default"/>
    <dgm:cxn modelId="{2C19455C-773F-4FCD-A231-03A9276CD720}" srcId="{6EC63F32-84FB-4320-BA09-E3D0E80010BE}" destId="{0B3B04D7-D829-4B48-B856-DE8EF8A6D62E}" srcOrd="2" destOrd="0" parTransId="{0934508A-4790-437B-A2C8-C8B546C601DF}" sibTransId="{D776D3B5-5783-4B78-BA8E-34E25F1E36E2}"/>
    <dgm:cxn modelId="{3241586E-965F-4967-8FBA-7407873FCF97}" srcId="{6EC63F32-84FB-4320-BA09-E3D0E80010BE}" destId="{523F3147-11AD-4CFC-97CC-41808B9E72B8}" srcOrd="4" destOrd="0" parTransId="{7BD52F4C-13EA-41F2-AB55-BCE01CA8FDB0}" sibTransId="{786537A2-4F9F-4FBD-B81B-764BEEF5FDF1}"/>
    <dgm:cxn modelId="{42F6148A-9C17-45D9-B9DC-348AC69731F1}" srcId="{6EC63F32-84FB-4320-BA09-E3D0E80010BE}" destId="{6807BE9F-C4F6-46F6-957F-935316763D8F}" srcOrd="3" destOrd="0" parTransId="{07AAFB00-A058-4B81-B297-E80F53AC996A}" sibTransId="{3956996B-7F52-4D49-9A5D-9F637633E600}"/>
    <dgm:cxn modelId="{D47922AC-37D5-46CC-9040-7AFB005EB053}" srcId="{6EC63F32-84FB-4320-BA09-E3D0E80010BE}" destId="{88D0F61E-44C6-4497-9251-D7324BB1015F}" srcOrd="0" destOrd="0" parTransId="{B881EC5C-DF16-4B02-AC10-4DD1711569A3}" sibTransId="{E50AFA67-9952-4E87-91B8-ED893FBB3F90}"/>
    <dgm:cxn modelId="{0E6AFBBD-4630-4047-8CD1-70E9E6CC940D}" type="presOf" srcId="{88D0F61E-44C6-4497-9251-D7324BB1015F}" destId="{96D7A591-BBEE-4466-8F9A-30C58544C4FC}" srcOrd="0" destOrd="0" presId="urn:microsoft.com/office/officeart/2005/8/layout/default"/>
    <dgm:cxn modelId="{E69FE5D8-ECB2-40FB-A5E6-15770F96EF9E}" type="presOf" srcId="{0B3B04D7-D829-4B48-B856-DE8EF8A6D62E}" destId="{611115D7-CE51-434E-B848-A314F6358D47}" srcOrd="0" destOrd="0" presId="urn:microsoft.com/office/officeart/2005/8/layout/default"/>
    <dgm:cxn modelId="{0C2497E3-2C20-4B3B-A522-E885E9157225}" type="presOf" srcId="{0BDFAF5A-725E-4A4C-9166-821A93303D09}" destId="{B7DE2334-806F-4434-B13D-0A274982DB1D}" srcOrd="0" destOrd="0" presId="urn:microsoft.com/office/officeart/2005/8/layout/default"/>
    <dgm:cxn modelId="{C5EEA6FC-84BC-455B-8DCA-2D24BE87BBF7}" type="presOf" srcId="{523F3147-11AD-4CFC-97CC-41808B9E72B8}" destId="{5857BF60-54AB-4CDA-AA92-6A6AC83F4368}" srcOrd="0" destOrd="0" presId="urn:microsoft.com/office/officeart/2005/8/layout/default"/>
    <dgm:cxn modelId="{40473EB8-2E65-4B43-AB6C-475A740E53B5}" type="presParOf" srcId="{2173771D-4663-411D-8422-8C92479C57E2}" destId="{96D7A591-BBEE-4466-8F9A-30C58544C4FC}" srcOrd="0" destOrd="0" presId="urn:microsoft.com/office/officeart/2005/8/layout/default"/>
    <dgm:cxn modelId="{C59A1F13-EA79-4D49-AAB4-2DFD7CE9A59E}" type="presParOf" srcId="{2173771D-4663-411D-8422-8C92479C57E2}" destId="{81204401-BD20-4229-BD81-47440A37BF6B}" srcOrd="1" destOrd="0" presId="urn:microsoft.com/office/officeart/2005/8/layout/default"/>
    <dgm:cxn modelId="{43B78732-E1A6-47F3-8C37-2E68AF8C629A}" type="presParOf" srcId="{2173771D-4663-411D-8422-8C92479C57E2}" destId="{B7DE2334-806F-4434-B13D-0A274982DB1D}" srcOrd="2" destOrd="0" presId="urn:microsoft.com/office/officeart/2005/8/layout/default"/>
    <dgm:cxn modelId="{5D60D8E8-A6E6-497D-96B3-87F3C9AD1CBE}" type="presParOf" srcId="{2173771D-4663-411D-8422-8C92479C57E2}" destId="{BF718F6E-4582-4143-AEF4-A18ADCC1793F}" srcOrd="3" destOrd="0" presId="urn:microsoft.com/office/officeart/2005/8/layout/default"/>
    <dgm:cxn modelId="{B2901726-3D74-426B-8EA9-140CA292D6FE}" type="presParOf" srcId="{2173771D-4663-411D-8422-8C92479C57E2}" destId="{611115D7-CE51-434E-B848-A314F6358D47}" srcOrd="4" destOrd="0" presId="urn:microsoft.com/office/officeart/2005/8/layout/default"/>
    <dgm:cxn modelId="{BB7FFB49-1851-44A8-8283-B22DBECA150A}" type="presParOf" srcId="{2173771D-4663-411D-8422-8C92479C57E2}" destId="{C5709BAD-84CC-404A-9139-68C5C8657F71}" srcOrd="5" destOrd="0" presId="urn:microsoft.com/office/officeart/2005/8/layout/default"/>
    <dgm:cxn modelId="{60DBD9AB-2358-46CB-BCC2-D294F9052017}" type="presParOf" srcId="{2173771D-4663-411D-8422-8C92479C57E2}" destId="{C11B8725-CDD1-4C5F-B5D8-B6560DC8D62B}" srcOrd="6" destOrd="0" presId="urn:microsoft.com/office/officeart/2005/8/layout/default"/>
    <dgm:cxn modelId="{7D508119-9480-4DE9-98CF-73E36229392C}" type="presParOf" srcId="{2173771D-4663-411D-8422-8C92479C57E2}" destId="{1A242B61-A74F-41FE-BD34-78B4C05A7B9D}" srcOrd="7" destOrd="0" presId="urn:microsoft.com/office/officeart/2005/8/layout/default"/>
    <dgm:cxn modelId="{26A6BF69-3F95-4BBE-84C4-BD4FBDCC59A0}" type="presParOf" srcId="{2173771D-4663-411D-8422-8C92479C57E2}" destId="{5857BF60-54AB-4CDA-AA92-6A6AC83F436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40BA4-B734-437D-8242-9C5F5E98809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750FAB-7E6E-43AA-BB2A-6C05481F5DCA}">
      <dgm:prSet custT="1"/>
      <dgm:spPr/>
      <dgm:t>
        <a:bodyPr/>
        <a:lstStyle/>
        <a:p>
          <a:r>
            <a:rPr lang="en-GB" sz="1800" dirty="0"/>
            <a:t>Legal obligations for children (under 18) and some young adults (for example, those considered vulnerable or ‘looked after’)</a:t>
          </a:r>
          <a:endParaRPr lang="en-US" sz="1800" dirty="0"/>
        </a:p>
      </dgm:t>
    </dgm:pt>
    <dgm:pt modelId="{8418FCBB-F126-40F8-80EC-6AE56A5EC3CC}" type="parTrans" cxnId="{4786B32B-FAC3-4CDE-AEBA-A40B1849A1F8}">
      <dgm:prSet/>
      <dgm:spPr/>
      <dgm:t>
        <a:bodyPr/>
        <a:lstStyle/>
        <a:p>
          <a:endParaRPr lang="en-US"/>
        </a:p>
      </dgm:t>
    </dgm:pt>
    <dgm:pt modelId="{C093105D-F762-4E74-802B-617DF1ACEF40}" type="sibTrans" cxnId="{4786B32B-FAC3-4CDE-AEBA-A40B1849A1F8}">
      <dgm:prSet/>
      <dgm:spPr/>
      <dgm:t>
        <a:bodyPr/>
        <a:lstStyle/>
        <a:p>
          <a:endParaRPr lang="en-US"/>
        </a:p>
      </dgm:t>
    </dgm:pt>
    <dgm:pt modelId="{5C61B950-F22D-4F84-9237-EA29AF26CF89}">
      <dgm:prSet custT="1"/>
      <dgm:spPr/>
      <dgm:t>
        <a:bodyPr/>
        <a:lstStyle/>
        <a:p>
          <a:r>
            <a:rPr lang="en-GB" sz="1800" dirty="0"/>
            <a:t>Stakeholder requirements</a:t>
          </a:r>
          <a:endParaRPr lang="en-US" sz="1800" dirty="0"/>
        </a:p>
      </dgm:t>
    </dgm:pt>
    <dgm:pt modelId="{24E8B694-DB03-4495-AFA2-5ED2AB8D25AB}" type="parTrans" cxnId="{E6D57415-4A6B-4F72-9FAA-161737DC02E9}">
      <dgm:prSet/>
      <dgm:spPr/>
      <dgm:t>
        <a:bodyPr/>
        <a:lstStyle/>
        <a:p>
          <a:endParaRPr lang="en-US"/>
        </a:p>
      </dgm:t>
    </dgm:pt>
    <dgm:pt modelId="{9D4D56EB-A78C-4E8B-A81E-58145F1F1B9D}" type="sibTrans" cxnId="{E6D57415-4A6B-4F72-9FAA-161737DC02E9}">
      <dgm:prSet/>
      <dgm:spPr/>
      <dgm:t>
        <a:bodyPr/>
        <a:lstStyle/>
        <a:p>
          <a:endParaRPr lang="en-US"/>
        </a:p>
      </dgm:t>
    </dgm:pt>
    <dgm:pt modelId="{C3631676-2627-4728-83B0-515D96AFE40B}">
      <dgm:prSet custT="1"/>
      <dgm:spPr/>
      <dgm:t>
        <a:bodyPr/>
        <a:lstStyle/>
        <a:p>
          <a:r>
            <a:rPr lang="en-GB" sz="1800" dirty="0"/>
            <a:t>Insurance terms and conditions</a:t>
          </a:r>
          <a:endParaRPr lang="en-US" sz="1800" dirty="0"/>
        </a:p>
      </dgm:t>
    </dgm:pt>
    <dgm:pt modelId="{7C5F9AAB-CC72-421F-B64D-BFB747C3AB6B}" type="parTrans" cxnId="{E3D9EE16-847C-482E-AF9D-7E41126F1DEE}">
      <dgm:prSet/>
      <dgm:spPr/>
      <dgm:t>
        <a:bodyPr/>
        <a:lstStyle/>
        <a:p>
          <a:endParaRPr lang="en-US"/>
        </a:p>
      </dgm:t>
    </dgm:pt>
    <dgm:pt modelId="{237C848F-9801-465E-B760-8A1BB9A3EA64}" type="sibTrans" cxnId="{E3D9EE16-847C-482E-AF9D-7E41126F1DEE}">
      <dgm:prSet/>
      <dgm:spPr/>
      <dgm:t>
        <a:bodyPr/>
        <a:lstStyle/>
        <a:p>
          <a:endParaRPr lang="en-US"/>
        </a:p>
      </dgm:t>
    </dgm:pt>
    <dgm:pt modelId="{8168702A-47C4-408A-B333-568F4BF7770E}">
      <dgm:prSet custT="1"/>
      <dgm:spPr/>
      <dgm:t>
        <a:bodyPr/>
        <a:lstStyle/>
        <a:p>
          <a:r>
            <a:rPr lang="en-GB" sz="1800" dirty="0"/>
            <a:t>Best practice for your business</a:t>
          </a:r>
          <a:endParaRPr lang="en-US" sz="1800" dirty="0"/>
        </a:p>
      </dgm:t>
    </dgm:pt>
    <dgm:pt modelId="{9A313F15-43E9-4487-8558-9BA88EC0D8E7}" type="parTrans" cxnId="{9B53B36E-42FA-447A-985D-7A14B41F8957}">
      <dgm:prSet/>
      <dgm:spPr/>
      <dgm:t>
        <a:bodyPr/>
        <a:lstStyle/>
        <a:p>
          <a:endParaRPr lang="en-US"/>
        </a:p>
      </dgm:t>
    </dgm:pt>
    <dgm:pt modelId="{03CCBA36-85EE-4B63-990D-1B9C8BCF7038}" type="sibTrans" cxnId="{9B53B36E-42FA-447A-985D-7A14B41F8957}">
      <dgm:prSet/>
      <dgm:spPr/>
      <dgm:t>
        <a:bodyPr/>
        <a:lstStyle/>
        <a:p>
          <a:endParaRPr lang="en-US"/>
        </a:p>
      </dgm:t>
    </dgm:pt>
    <dgm:pt modelId="{044FF405-DB78-4463-8972-34B825786135}">
      <dgm:prSet custT="1"/>
      <dgm:spPr/>
      <dgm:t>
        <a:bodyPr/>
        <a:lstStyle/>
        <a:p>
          <a:r>
            <a:rPr lang="en-GB" sz="1800" dirty="0"/>
            <a:t>Protects employees and apprentices</a:t>
          </a:r>
          <a:endParaRPr lang="en-US" sz="1800" dirty="0"/>
        </a:p>
      </dgm:t>
    </dgm:pt>
    <dgm:pt modelId="{6504B4ED-F97A-4AFF-8D54-4C576E35F7F1}" type="parTrans" cxnId="{625AAF31-2BE5-45EE-8260-9652DD07A07C}">
      <dgm:prSet/>
      <dgm:spPr/>
      <dgm:t>
        <a:bodyPr/>
        <a:lstStyle/>
        <a:p>
          <a:endParaRPr lang="en-US"/>
        </a:p>
      </dgm:t>
    </dgm:pt>
    <dgm:pt modelId="{6EDD3068-927B-4594-A6FF-A433AEBF2ACE}" type="sibTrans" cxnId="{625AAF31-2BE5-45EE-8260-9652DD07A07C}">
      <dgm:prSet/>
      <dgm:spPr/>
      <dgm:t>
        <a:bodyPr/>
        <a:lstStyle/>
        <a:p>
          <a:endParaRPr lang="en-US"/>
        </a:p>
      </dgm:t>
    </dgm:pt>
    <dgm:pt modelId="{53309150-EC8A-49B6-BAC3-35914F9E645D}">
      <dgm:prSet custT="1"/>
      <dgm:spPr/>
      <dgm:t>
        <a:bodyPr/>
        <a:lstStyle/>
        <a:p>
          <a:r>
            <a:rPr lang="en-GB" sz="1800" dirty="0"/>
            <a:t>Brand insurance – reputational damage</a:t>
          </a:r>
          <a:endParaRPr lang="en-US" sz="1800" dirty="0"/>
        </a:p>
      </dgm:t>
    </dgm:pt>
    <dgm:pt modelId="{2F711335-A6B5-4EEB-AEC2-C9AD365EECE5}" type="parTrans" cxnId="{132AFCC7-1B58-47BA-AB07-67088DD600B6}">
      <dgm:prSet/>
      <dgm:spPr/>
      <dgm:t>
        <a:bodyPr/>
        <a:lstStyle/>
        <a:p>
          <a:endParaRPr lang="en-US"/>
        </a:p>
      </dgm:t>
    </dgm:pt>
    <dgm:pt modelId="{A4A5A4D7-1DE1-4AD1-8EA2-38065699178C}" type="sibTrans" cxnId="{132AFCC7-1B58-47BA-AB07-67088DD600B6}">
      <dgm:prSet/>
      <dgm:spPr/>
      <dgm:t>
        <a:bodyPr/>
        <a:lstStyle/>
        <a:p>
          <a:endParaRPr lang="en-US"/>
        </a:p>
      </dgm:t>
    </dgm:pt>
    <dgm:pt modelId="{627DA6CA-A770-41B0-BBDD-2D019CCF3956}" type="pres">
      <dgm:prSet presAssocID="{33E40BA4-B734-437D-8242-9C5F5E988093}" presName="linear" presStyleCnt="0">
        <dgm:presLayoutVars>
          <dgm:animLvl val="lvl"/>
          <dgm:resizeHandles val="exact"/>
        </dgm:presLayoutVars>
      </dgm:prSet>
      <dgm:spPr/>
    </dgm:pt>
    <dgm:pt modelId="{488B4BCE-5641-477D-8CCC-34A18A5B6A5B}" type="pres">
      <dgm:prSet presAssocID="{DC750FAB-7E6E-43AA-BB2A-6C05481F5DCA}" presName="parentText" presStyleLbl="node1" presStyleIdx="0" presStyleCnt="6">
        <dgm:presLayoutVars>
          <dgm:chMax val="0"/>
          <dgm:bulletEnabled val="1"/>
        </dgm:presLayoutVars>
      </dgm:prSet>
      <dgm:spPr/>
    </dgm:pt>
    <dgm:pt modelId="{A267A5DF-421E-4B01-8B6C-C0D51820C811}" type="pres">
      <dgm:prSet presAssocID="{C093105D-F762-4E74-802B-617DF1ACEF40}" presName="spacer" presStyleCnt="0"/>
      <dgm:spPr/>
    </dgm:pt>
    <dgm:pt modelId="{7D785EB8-CD0D-4500-9FEE-54285234A33C}" type="pres">
      <dgm:prSet presAssocID="{5C61B950-F22D-4F84-9237-EA29AF26CF89}" presName="parentText" presStyleLbl="node1" presStyleIdx="1" presStyleCnt="6" custLinFactY="-279" custLinFactNeighborX="-19102" custLinFactNeighborY="-100000">
        <dgm:presLayoutVars>
          <dgm:chMax val="0"/>
          <dgm:bulletEnabled val="1"/>
        </dgm:presLayoutVars>
      </dgm:prSet>
      <dgm:spPr/>
    </dgm:pt>
    <dgm:pt modelId="{D91933CA-BE6B-46B1-91C6-DDCDBE11B246}" type="pres">
      <dgm:prSet presAssocID="{9D4D56EB-A78C-4E8B-A81E-58145F1F1B9D}" presName="spacer" presStyleCnt="0"/>
      <dgm:spPr/>
    </dgm:pt>
    <dgm:pt modelId="{2CBE4F3B-AB46-4DC9-9146-3C73A060CC24}" type="pres">
      <dgm:prSet presAssocID="{C3631676-2627-4728-83B0-515D96AFE40B}" presName="parentText" presStyleLbl="node1" presStyleIdx="2" presStyleCnt="6">
        <dgm:presLayoutVars>
          <dgm:chMax val="0"/>
          <dgm:bulletEnabled val="1"/>
        </dgm:presLayoutVars>
      </dgm:prSet>
      <dgm:spPr/>
    </dgm:pt>
    <dgm:pt modelId="{4BB1ACDE-4B15-4975-BDF8-E78A27B6F0F7}" type="pres">
      <dgm:prSet presAssocID="{237C848F-9801-465E-B760-8A1BB9A3EA64}" presName="spacer" presStyleCnt="0"/>
      <dgm:spPr/>
    </dgm:pt>
    <dgm:pt modelId="{11F0035F-8BEE-46C7-85EF-9426034A5D13}" type="pres">
      <dgm:prSet presAssocID="{8168702A-47C4-408A-B333-568F4BF7770E}" presName="parentText" presStyleLbl="node1" presStyleIdx="3" presStyleCnt="6">
        <dgm:presLayoutVars>
          <dgm:chMax val="0"/>
          <dgm:bulletEnabled val="1"/>
        </dgm:presLayoutVars>
      </dgm:prSet>
      <dgm:spPr/>
    </dgm:pt>
    <dgm:pt modelId="{CC5986BF-0087-4F93-A946-282F8E293262}" type="pres">
      <dgm:prSet presAssocID="{03CCBA36-85EE-4B63-990D-1B9C8BCF7038}" presName="spacer" presStyleCnt="0"/>
      <dgm:spPr/>
    </dgm:pt>
    <dgm:pt modelId="{074026E5-FFAD-40C0-8455-638B49BCBEA0}" type="pres">
      <dgm:prSet presAssocID="{044FF405-DB78-4463-8972-34B825786135}" presName="parentText" presStyleLbl="node1" presStyleIdx="4" presStyleCnt="6" custLinFactNeighborX="10265" custLinFactNeighborY="-42683">
        <dgm:presLayoutVars>
          <dgm:chMax val="0"/>
          <dgm:bulletEnabled val="1"/>
        </dgm:presLayoutVars>
      </dgm:prSet>
      <dgm:spPr/>
    </dgm:pt>
    <dgm:pt modelId="{3C2DB541-FF90-417D-9A50-6A472FAA87C3}" type="pres">
      <dgm:prSet presAssocID="{6EDD3068-927B-4594-A6FF-A433AEBF2ACE}" presName="spacer" presStyleCnt="0"/>
      <dgm:spPr/>
    </dgm:pt>
    <dgm:pt modelId="{676460DF-1A3B-4E61-9DF4-997650AAE9CA}" type="pres">
      <dgm:prSet presAssocID="{53309150-EC8A-49B6-BAC3-35914F9E645D}" presName="parentText" presStyleLbl="node1" presStyleIdx="5" presStyleCnt="6" custLinFactY="427" custLinFactNeighborX="696" custLinFactNeighborY="100000">
        <dgm:presLayoutVars>
          <dgm:chMax val="0"/>
          <dgm:bulletEnabled val="1"/>
        </dgm:presLayoutVars>
      </dgm:prSet>
      <dgm:spPr/>
    </dgm:pt>
  </dgm:ptLst>
  <dgm:cxnLst>
    <dgm:cxn modelId="{E6D57415-4A6B-4F72-9FAA-161737DC02E9}" srcId="{33E40BA4-B734-437D-8242-9C5F5E988093}" destId="{5C61B950-F22D-4F84-9237-EA29AF26CF89}" srcOrd="1" destOrd="0" parTransId="{24E8B694-DB03-4495-AFA2-5ED2AB8D25AB}" sibTransId="{9D4D56EB-A78C-4E8B-A81E-58145F1F1B9D}"/>
    <dgm:cxn modelId="{E3D9EE16-847C-482E-AF9D-7E41126F1DEE}" srcId="{33E40BA4-B734-437D-8242-9C5F5E988093}" destId="{C3631676-2627-4728-83B0-515D96AFE40B}" srcOrd="2" destOrd="0" parTransId="{7C5F9AAB-CC72-421F-B64D-BFB747C3AB6B}" sibTransId="{237C848F-9801-465E-B760-8A1BB9A3EA64}"/>
    <dgm:cxn modelId="{B9D0A822-08F8-4081-AE07-EDFFD911EB85}" type="presOf" srcId="{33E40BA4-B734-437D-8242-9C5F5E988093}" destId="{627DA6CA-A770-41B0-BBDD-2D019CCF3956}" srcOrd="0" destOrd="0" presId="urn:microsoft.com/office/officeart/2005/8/layout/vList2"/>
    <dgm:cxn modelId="{CD5E7525-2C37-4DA8-8D45-1A36F2C81419}" type="presOf" srcId="{044FF405-DB78-4463-8972-34B825786135}" destId="{074026E5-FFAD-40C0-8455-638B49BCBEA0}" srcOrd="0" destOrd="0" presId="urn:microsoft.com/office/officeart/2005/8/layout/vList2"/>
    <dgm:cxn modelId="{A4D17725-FDF7-461F-BA39-A454048A2CA1}" type="presOf" srcId="{5C61B950-F22D-4F84-9237-EA29AF26CF89}" destId="{7D785EB8-CD0D-4500-9FEE-54285234A33C}" srcOrd="0" destOrd="0" presId="urn:microsoft.com/office/officeart/2005/8/layout/vList2"/>
    <dgm:cxn modelId="{4786B32B-FAC3-4CDE-AEBA-A40B1849A1F8}" srcId="{33E40BA4-B734-437D-8242-9C5F5E988093}" destId="{DC750FAB-7E6E-43AA-BB2A-6C05481F5DCA}" srcOrd="0" destOrd="0" parTransId="{8418FCBB-F126-40F8-80EC-6AE56A5EC3CC}" sibTransId="{C093105D-F762-4E74-802B-617DF1ACEF40}"/>
    <dgm:cxn modelId="{625AAF31-2BE5-45EE-8260-9652DD07A07C}" srcId="{33E40BA4-B734-437D-8242-9C5F5E988093}" destId="{044FF405-DB78-4463-8972-34B825786135}" srcOrd="4" destOrd="0" parTransId="{6504B4ED-F97A-4AFF-8D54-4C576E35F7F1}" sibTransId="{6EDD3068-927B-4594-A6FF-A433AEBF2ACE}"/>
    <dgm:cxn modelId="{E17E673E-CBE6-44A8-B913-F7EA0CB813EE}" type="presOf" srcId="{53309150-EC8A-49B6-BAC3-35914F9E645D}" destId="{676460DF-1A3B-4E61-9DF4-997650AAE9CA}" srcOrd="0" destOrd="0" presId="urn:microsoft.com/office/officeart/2005/8/layout/vList2"/>
    <dgm:cxn modelId="{9B53B36E-42FA-447A-985D-7A14B41F8957}" srcId="{33E40BA4-B734-437D-8242-9C5F5E988093}" destId="{8168702A-47C4-408A-B333-568F4BF7770E}" srcOrd="3" destOrd="0" parTransId="{9A313F15-43E9-4487-8558-9BA88EC0D8E7}" sibTransId="{03CCBA36-85EE-4B63-990D-1B9C8BCF7038}"/>
    <dgm:cxn modelId="{624E28A6-3D65-4911-9C74-E913AA533020}" type="presOf" srcId="{DC750FAB-7E6E-43AA-BB2A-6C05481F5DCA}" destId="{488B4BCE-5641-477D-8CCC-34A18A5B6A5B}" srcOrd="0" destOrd="0" presId="urn:microsoft.com/office/officeart/2005/8/layout/vList2"/>
    <dgm:cxn modelId="{132AFCC7-1B58-47BA-AB07-67088DD600B6}" srcId="{33E40BA4-B734-437D-8242-9C5F5E988093}" destId="{53309150-EC8A-49B6-BAC3-35914F9E645D}" srcOrd="5" destOrd="0" parTransId="{2F711335-A6B5-4EEB-AEC2-C9AD365EECE5}" sibTransId="{A4A5A4D7-1DE1-4AD1-8EA2-38065699178C}"/>
    <dgm:cxn modelId="{0B3352F5-C6B4-4EAC-AAB1-3495BC3D1F21}" type="presOf" srcId="{C3631676-2627-4728-83B0-515D96AFE40B}" destId="{2CBE4F3B-AB46-4DC9-9146-3C73A060CC24}" srcOrd="0" destOrd="0" presId="urn:microsoft.com/office/officeart/2005/8/layout/vList2"/>
    <dgm:cxn modelId="{50D54FFD-D40E-4A75-90A7-89D05276C645}" type="presOf" srcId="{8168702A-47C4-408A-B333-568F4BF7770E}" destId="{11F0035F-8BEE-46C7-85EF-9426034A5D13}" srcOrd="0" destOrd="0" presId="urn:microsoft.com/office/officeart/2005/8/layout/vList2"/>
    <dgm:cxn modelId="{90FD961F-6803-4C24-A4C9-B0088E73F420}" type="presParOf" srcId="{627DA6CA-A770-41B0-BBDD-2D019CCF3956}" destId="{488B4BCE-5641-477D-8CCC-34A18A5B6A5B}" srcOrd="0" destOrd="0" presId="urn:microsoft.com/office/officeart/2005/8/layout/vList2"/>
    <dgm:cxn modelId="{628A671C-BA8C-4F58-8DCA-B42BF697C1A8}" type="presParOf" srcId="{627DA6CA-A770-41B0-BBDD-2D019CCF3956}" destId="{A267A5DF-421E-4B01-8B6C-C0D51820C811}" srcOrd="1" destOrd="0" presId="urn:microsoft.com/office/officeart/2005/8/layout/vList2"/>
    <dgm:cxn modelId="{B8B59EC0-35F0-4754-B02D-292F34F6D379}" type="presParOf" srcId="{627DA6CA-A770-41B0-BBDD-2D019CCF3956}" destId="{7D785EB8-CD0D-4500-9FEE-54285234A33C}" srcOrd="2" destOrd="0" presId="urn:microsoft.com/office/officeart/2005/8/layout/vList2"/>
    <dgm:cxn modelId="{4CFF6650-C8E6-494C-A334-CD49E59FC2CF}" type="presParOf" srcId="{627DA6CA-A770-41B0-BBDD-2D019CCF3956}" destId="{D91933CA-BE6B-46B1-91C6-DDCDBE11B246}" srcOrd="3" destOrd="0" presId="urn:microsoft.com/office/officeart/2005/8/layout/vList2"/>
    <dgm:cxn modelId="{28649062-51FA-4D51-A14A-14225907DDB5}" type="presParOf" srcId="{627DA6CA-A770-41B0-BBDD-2D019CCF3956}" destId="{2CBE4F3B-AB46-4DC9-9146-3C73A060CC24}" srcOrd="4" destOrd="0" presId="urn:microsoft.com/office/officeart/2005/8/layout/vList2"/>
    <dgm:cxn modelId="{2419C8E2-5950-4B62-ABD2-499902D30051}" type="presParOf" srcId="{627DA6CA-A770-41B0-BBDD-2D019CCF3956}" destId="{4BB1ACDE-4B15-4975-BDF8-E78A27B6F0F7}" srcOrd="5" destOrd="0" presId="urn:microsoft.com/office/officeart/2005/8/layout/vList2"/>
    <dgm:cxn modelId="{41CE95E8-3383-44B6-9EC4-7A65DB1CCB8B}" type="presParOf" srcId="{627DA6CA-A770-41B0-BBDD-2D019CCF3956}" destId="{11F0035F-8BEE-46C7-85EF-9426034A5D13}" srcOrd="6" destOrd="0" presId="urn:microsoft.com/office/officeart/2005/8/layout/vList2"/>
    <dgm:cxn modelId="{A36CC6D0-E127-40AD-A54B-0FC3D13C49E4}" type="presParOf" srcId="{627DA6CA-A770-41B0-BBDD-2D019CCF3956}" destId="{CC5986BF-0087-4F93-A946-282F8E293262}" srcOrd="7" destOrd="0" presId="urn:microsoft.com/office/officeart/2005/8/layout/vList2"/>
    <dgm:cxn modelId="{98DF714C-03C3-415B-BDBE-40B1E7CFE086}" type="presParOf" srcId="{627DA6CA-A770-41B0-BBDD-2D019CCF3956}" destId="{074026E5-FFAD-40C0-8455-638B49BCBEA0}" srcOrd="8" destOrd="0" presId="urn:microsoft.com/office/officeart/2005/8/layout/vList2"/>
    <dgm:cxn modelId="{06AD690C-D7BC-49B5-BDAF-BB055E7549C0}" type="presParOf" srcId="{627DA6CA-A770-41B0-BBDD-2D019CCF3956}" destId="{3C2DB541-FF90-417D-9A50-6A472FAA87C3}" srcOrd="9" destOrd="0" presId="urn:microsoft.com/office/officeart/2005/8/layout/vList2"/>
    <dgm:cxn modelId="{51B170F8-91B9-44A4-8B03-07C39D77FDFA}" type="presParOf" srcId="{627DA6CA-A770-41B0-BBDD-2D019CCF3956}" destId="{676460DF-1A3B-4E61-9DF4-997650AAE9C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D8ED6B-B990-4788-83EE-B3C3511C56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382CEA-8F07-437B-93C0-EBCE268E844C}">
      <dgm:prSet/>
      <dgm:spPr/>
      <dgm:t>
        <a:bodyPr/>
        <a:lstStyle/>
        <a:p>
          <a:r>
            <a:rPr lang="en-GB"/>
            <a:t>Staff (and potentially their families) </a:t>
          </a:r>
          <a:endParaRPr lang="en-US"/>
        </a:p>
      </dgm:t>
    </dgm:pt>
    <dgm:pt modelId="{AB9174FF-81C6-461D-8608-91311ABCA28B}" type="parTrans" cxnId="{10242C34-B508-4D09-A8F9-033C7F79A332}">
      <dgm:prSet/>
      <dgm:spPr/>
      <dgm:t>
        <a:bodyPr/>
        <a:lstStyle/>
        <a:p>
          <a:endParaRPr lang="en-US"/>
        </a:p>
      </dgm:t>
    </dgm:pt>
    <dgm:pt modelId="{56A4726B-AD6B-44CA-8024-F6EB742A4BA5}" type="sibTrans" cxnId="{10242C34-B508-4D09-A8F9-033C7F79A332}">
      <dgm:prSet/>
      <dgm:spPr/>
      <dgm:t>
        <a:bodyPr/>
        <a:lstStyle/>
        <a:p>
          <a:endParaRPr lang="en-US"/>
        </a:p>
      </dgm:t>
    </dgm:pt>
    <dgm:pt modelId="{55527E8B-4FAB-442A-8328-733E4D486190}">
      <dgm:prSet/>
      <dgm:spPr/>
      <dgm:t>
        <a:bodyPr/>
        <a:lstStyle/>
        <a:p>
          <a:r>
            <a:rPr lang="en-GB" dirty="0"/>
            <a:t>Apprentices (and potentially their families)</a:t>
          </a:r>
          <a:endParaRPr lang="en-US" dirty="0"/>
        </a:p>
      </dgm:t>
    </dgm:pt>
    <dgm:pt modelId="{8ACFE0D0-B7B7-4203-968D-B27E251E0F2C}" type="parTrans" cxnId="{543B48B8-B5EB-4FBC-9E01-638A6CB23954}">
      <dgm:prSet/>
      <dgm:spPr/>
      <dgm:t>
        <a:bodyPr/>
        <a:lstStyle/>
        <a:p>
          <a:endParaRPr lang="en-US"/>
        </a:p>
      </dgm:t>
    </dgm:pt>
    <dgm:pt modelId="{BC5FF64A-7572-4DF9-8066-11E6D5BBE355}" type="sibTrans" cxnId="{543B48B8-B5EB-4FBC-9E01-638A6CB23954}">
      <dgm:prSet/>
      <dgm:spPr/>
      <dgm:t>
        <a:bodyPr/>
        <a:lstStyle/>
        <a:p>
          <a:endParaRPr lang="en-US"/>
        </a:p>
      </dgm:t>
    </dgm:pt>
    <dgm:pt modelId="{115E2F13-F663-4095-BAD7-6F1F2408C8C9}">
      <dgm:prSet/>
      <dgm:spPr/>
      <dgm:t>
        <a:bodyPr/>
        <a:lstStyle/>
        <a:p>
          <a:r>
            <a:rPr lang="en-GB" dirty="0"/>
            <a:t>Visitors (and potentially their families)</a:t>
          </a:r>
          <a:endParaRPr lang="en-US" dirty="0"/>
        </a:p>
      </dgm:t>
    </dgm:pt>
    <dgm:pt modelId="{62502008-2C0A-4E69-A16D-E1D81A918289}" type="parTrans" cxnId="{36F8E303-F2BA-40EC-9320-26621883B61A}">
      <dgm:prSet/>
      <dgm:spPr/>
      <dgm:t>
        <a:bodyPr/>
        <a:lstStyle/>
        <a:p>
          <a:endParaRPr lang="en-US"/>
        </a:p>
      </dgm:t>
    </dgm:pt>
    <dgm:pt modelId="{FDE044D6-27F3-4312-A8CF-265D4F4F2C87}" type="sibTrans" cxnId="{36F8E303-F2BA-40EC-9320-26621883B61A}">
      <dgm:prSet/>
      <dgm:spPr/>
      <dgm:t>
        <a:bodyPr/>
        <a:lstStyle/>
        <a:p>
          <a:endParaRPr lang="en-US"/>
        </a:p>
      </dgm:t>
    </dgm:pt>
    <dgm:pt modelId="{A3E183CE-06DA-4CF4-8BDC-8AC7975B1B81}">
      <dgm:prSet/>
      <dgm:spPr/>
      <dgm:t>
        <a:bodyPr/>
        <a:lstStyle/>
        <a:p>
          <a:r>
            <a:rPr lang="en-GB" dirty="0"/>
            <a:t>Other people who benefit from or come into contact with your organisation through its work (and potentially their families)</a:t>
          </a:r>
          <a:endParaRPr lang="en-US" dirty="0"/>
        </a:p>
      </dgm:t>
    </dgm:pt>
    <dgm:pt modelId="{C0D5ED17-478F-4C6A-BF65-6350831A0262}" type="parTrans" cxnId="{AB474384-D7FE-43B9-9FD2-0E0F913C990E}">
      <dgm:prSet/>
      <dgm:spPr/>
      <dgm:t>
        <a:bodyPr/>
        <a:lstStyle/>
        <a:p>
          <a:endParaRPr lang="en-US"/>
        </a:p>
      </dgm:t>
    </dgm:pt>
    <dgm:pt modelId="{0738D7BC-B596-4713-8649-366818DCADDC}" type="sibTrans" cxnId="{AB474384-D7FE-43B9-9FD2-0E0F913C990E}">
      <dgm:prSet/>
      <dgm:spPr/>
      <dgm:t>
        <a:bodyPr/>
        <a:lstStyle/>
        <a:p>
          <a:endParaRPr lang="en-US"/>
        </a:p>
      </dgm:t>
    </dgm:pt>
    <dgm:pt modelId="{CE7D4EC0-1EE2-4248-B3E4-F543C515D364}">
      <dgm:prSet/>
      <dgm:spPr/>
      <dgm:t>
        <a:bodyPr/>
        <a:lstStyle/>
        <a:p>
          <a:r>
            <a:rPr lang="en-GB" b="1"/>
            <a:t>“</a:t>
          </a:r>
          <a:r>
            <a:rPr lang="en-GB" b="1" i="1"/>
            <a:t>Safeguarding is everyone’s responsibility”</a:t>
          </a:r>
          <a:endParaRPr lang="en-US"/>
        </a:p>
      </dgm:t>
    </dgm:pt>
    <dgm:pt modelId="{BD9B4F48-F640-4555-AE72-571520EBB043}" type="parTrans" cxnId="{C5A8D58E-0793-4B02-AFBF-9A57ACC6EE46}">
      <dgm:prSet/>
      <dgm:spPr/>
      <dgm:t>
        <a:bodyPr/>
        <a:lstStyle/>
        <a:p>
          <a:endParaRPr lang="en-US"/>
        </a:p>
      </dgm:t>
    </dgm:pt>
    <dgm:pt modelId="{6600004B-8222-48AD-A128-3A6DD5C27B25}" type="sibTrans" cxnId="{C5A8D58E-0793-4B02-AFBF-9A57ACC6EE46}">
      <dgm:prSet/>
      <dgm:spPr/>
      <dgm:t>
        <a:bodyPr/>
        <a:lstStyle/>
        <a:p>
          <a:endParaRPr lang="en-US"/>
        </a:p>
      </dgm:t>
    </dgm:pt>
    <dgm:pt modelId="{3A471EAD-3D95-4477-833C-8BD49D75E108}" type="pres">
      <dgm:prSet presAssocID="{E3D8ED6B-B990-4788-83EE-B3C3511C564C}" presName="linear" presStyleCnt="0">
        <dgm:presLayoutVars>
          <dgm:animLvl val="lvl"/>
          <dgm:resizeHandles val="exact"/>
        </dgm:presLayoutVars>
      </dgm:prSet>
      <dgm:spPr/>
    </dgm:pt>
    <dgm:pt modelId="{4791B6D2-298C-429F-A420-2E3A133873B9}" type="pres">
      <dgm:prSet presAssocID="{D2382CEA-8F07-437B-93C0-EBCE268E844C}" presName="parentText" presStyleLbl="node1" presStyleIdx="0" presStyleCnt="5">
        <dgm:presLayoutVars>
          <dgm:chMax val="0"/>
          <dgm:bulletEnabled val="1"/>
        </dgm:presLayoutVars>
      </dgm:prSet>
      <dgm:spPr/>
    </dgm:pt>
    <dgm:pt modelId="{7010222E-8E52-4262-941D-C40A1DDA1C54}" type="pres">
      <dgm:prSet presAssocID="{56A4726B-AD6B-44CA-8024-F6EB742A4BA5}" presName="spacer" presStyleCnt="0"/>
      <dgm:spPr/>
    </dgm:pt>
    <dgm:pt modelId="{CD1F778A-0F05-457D-9A44-1635A226CCD6}" type="pres">
      <dgm:prSet presAssocID="{55527E8B-4FAB-442A-8328-733E4D486190}" presName="parentText" presStyleLbl="node1" presStyleIdx="1" presStyleCnt="5">
        <dgm:presLayoutVars>
          <dgm:chMax val="0"/>
          <dgm:bulletEnabled val="1"/>
        </dgm:presLayoutVars>
      </dgm:prSet>
      <dgm:spPr/>
    </dgm:pt>
    <dgm:pt modelId="{F4D1B97C-7ABD-4CE6-B4BF-1AAA8D75AD83}" type="pres">
      <dgm:prSet presAssocID="{BC5FF64A-7572-4DF9-8066-11E6D5BBE355}" presName="spacer" presStyleCnt="0"/>
      <dgm:spPr/>
    </dgm:pt>
    <dgm:pt modelId="{87129AE3-752B-45F2-8ACD-F6931153B313}" type="pres">
      <dgm:prSet presAssocID="{115E2F13-F663-4095-BAD7-6F1F2408C8C9}" presName="parentText" presStyleLbl="node1" presStyleIdx="2" presStyleCnt="5">
        <dgm:presLayoutVars>
          <dgm:chMax val="0"/>
          <dgm:bulletEnabled val="1"/>
        </dgm:presLayoutVars>
      </dgm:prSet>
      <dgm:spPr/>
    </dgm:pt>
    <dgm:pt modelId="{027BE8E3-9C1F-4423-91E4-CCCB7BD73890}" type="pres">
      <dgm:prSet presAssocID="{FDE044D6-27F3-4312-A8CF-265D4F4F2C87}" presName="spacer" presStyleCnt="0"/>
      <dgm:spPr/>
    </dgm:pt>
    <dgm:pt modelId="{A58639A6-206B-4F78-95A1-74AA510861C9}" type="pres">
      <dgm:prSet presAssocID="{A3E183CE-06DA-4CF4-8BDC-8AC7975B1B81}" presName="parentText" presStyleLbl="node1" presStyleIdx="3" presStyleCnt="5">
        <dgm:presLayoutVars>
          <dgm:chMax val="0"/>
          <dgm:bulletEnabled val="1"/>
        </dgm:presLayoutVars>
      </dgm:prSet>
      <dgm:spPr/>
    </dgm:pt>
    <dgm:pt modelId="{9DFAA8A0-81BB-4D48-AEA6-FF20BA81E9B8}" type="pres">
      <dgm:prSet presAssocID="{0738D7BC-B596-4713-8649-366818DCADDC}" presName="spacer" presStyleCnt="0"/>
      <dgm:spPr/>
    </dgm:pt>
    <dgm:pt modelId="{6967D929-0F51-4641-8972-B0C37FC37EE0}" type="pres">
      <dgm:prSet presAssocID="{CE7D4EC0-1EE2-4248-B3E4-F543C515D364}" presName="parentText" presStyleLbl="node1" presStyleIdx="4" presStyleCnt="5">
        <dgm:presLayoutVars>
          <dgm:chMax val="0"/>
          <dgm:bulletEnabled val="1"/>
        </dgm:presLayoutVars>
      </dgm:prSet>
      <dgm:spPr/>
    </dgm:pt>
  </dgm:ptLst>
  <dgm:cxnLst>
    <dgm:cxn modelId="{36F8E303-F2BA-40EC-9320-26621883B61A}" srcId="{E3D8ED6B-B990-4788-83EE-B3C3511C564C}" destId="{115E2F13-F663-4095-BAD7-6F1F2408C8C9}" srcOrd="2" destOrd="0" parTransId="{62502008-2C0A-4E69-A16D-E1D81A918289}" sibTransId="{FDE044D6-27F3-4312-A8CF-265D4F4F2C87}"/>
    <dgm:cxn modelId="{35106606-7622-4F20-A249-BE5758F13FCD}" type="presOf" srcId="{D2382CEA-8F07-437B-93C0-EBCE268E844C}" destId="{4791B6D2-298C-429F-A420-2E3A133873B9}" srcOrd="0" destOrd="0" presId="urn:microsoft.com/office/officeart/2005/8/layout/vList2"/>
    <dgm:cxn modelId="{44C07B10-B0E9-4DF7-988E-CFAE4BEF91A6}" type="presOf" srcId="{55527E8B-4FAB-442A-8328-733E4D486190}" destId="{CD1F778A-0F05-457D-9A44-1635A226CCD6}" srcOrd="0" destOrd="0" presId="urn:microsoft.com/office/officeart/2005/8/layout/vList2"/>
    <dgm:cxn modelId="{10242C34-B508-4D09-A8F9-033C7F79A332}" srcId="{E3D8ED6B-B990-4788-83EE-B3C3511C564C}" destId="{D2382CEA-8F07-437B-93C0-EBCE268E844C}" srcOrd="0" destOrd="0" parTransId="{AB9174FF-81C6-461D-8608-91311ABCA28B}" sibTransId="{56A4726B-AD6B-44CA-8024-F6EB742A4BA5}"/>
    <dgm:cxn modelId="{09DC7838-D65A-4CA4-B411-D426E0F58152}" type="presOf" srcId="{A3E183CE-06DA-4CF4-8BDC-8AC7975B1B81}" destId="{A58639A6-206B-4F78-95A1-74AA510861C9}" srcOrd="0" destOrd="0" presId="urn:microsoft.com/office/officeart/2005/8/layout/vList2"/>
    <dgm:cxn modelId="{075D4553-8FAA-421D-969F-92175C7B2770}" type="presOf" srcId="{CE7D4EC0-1EE2-4248-B3E4-F543C515D364}" destId="{6967D929-0F51-4641-8972-B0C37FC37EE0}" srcOrd="0" destOrd="0" presId="urn:microsoft.com/office/officeart/2005/8/layout/vList2"/>
    <dgm:cxn modelId="{AB474384-D7FE-43B9-9FD2-0E0F913C990E}" srcId="{E3D8ED6B-B990-4788-83EE-B3C3511C564C}" destId="{A3E183CE-06DA-4CF4-8BDC-8AC7975B1B81}" srcOrd="3" destOrd="0" parTransId="{C0D5ED17-478F-4C6A-BF65-6350831A0262}" sibTransId="{0738D7BC-B596-4713-8649-366818DCADDC}"/>
    <dgm:cxn modelId="{C5A8D58E-0793-4B02-AFBF-9A57ACC6EE46}" srcId="{E3D8ED6B-B990-4788-83EE-B3C3511C564C}" destId="{CE7D4EC0-1EE2-4248-B3E4-F543C515D364}" srcOrd="4" destOrd="0" parTransId="{BD9B4F48-F640-4555-AE72-571520EBB043}" sibTransId="{6600004B-8222-48AD-A128-3A6DD5C27B25}"/>
    <dgm:cxn modelId="{368182AD-560F-42CF-AA53-DDFA0D12385F}" type="presOf" srcId="{E3D8ED6B-B990-4788-83EE-B3C3511C564C}" destId="{3A471EAD-3D95-4477-833C-8BD49D75E108}" srcOrd="0" destOrd="0" presId="urn:microsoft.com/office/officeart/2005/8/layout/vList2"/>
    <dgm:cxn modelId="{543B48B8-B5EB-4FBC-9E01-638A6CB23954}" srcId="{E3D8ED6B-B990-4788-83EE-B3C3511C564C}" destId="{55527E8B-4FAB-442A-8328-733E4D486190}" srcOrd="1" destOrd="0" parTransId="{8ACFE0D0-B7B7-4203-968D-B27E251E0F2C}" sibTransId="{BC5FF64A-7572-4DF9-8066-11E6D5BBE355}"/>
    <dgm:cxn modelId="{0E208DF7-BB46-4998-9503-02A570EA6E9F}" type="presOf" srcId="{115E2F13-F663-4095-BAD7-6F1F2408C8C9}" destId="{87129AE3-752B-45F2-8ACD-F6931153B313}" srcOrd="0" destOrd="0" presId="urn:microsoft.com/office/officeart/2005/8/layout/vList2"/>
    <dgm:cxn modelId="{5B3CA1B2-CF3F-4767-B566-4B39538BD74D}" type="presParOf" srcId="{3A471EAD-3D95-4477-833C-8BD49D75E108}" destId="{4791B6D2-298C-429F-A420-2E3A133873B9}" srcOrd="0" destOrd="0" presId="urn:microsoft.com/office/officeart/2005/8/layout/vList2"/>
    <dgm:cxn modelId="{775A489D-4D1F-407D-9CA5-0FA9EC5F0687}" type="presParOf" srcId="{3A471EAD-3D95-4477-833C-8BD49D75E108}" destId="{7010222E-8E52-4262-941D-C40A1DDA1C54}" srcOrd="1" destOrd="0" presId="urn:microsoft.com/office/officeart/2005/8/layout/vList2"/>
    <dgm:cxn modelId="{88026D63-38DB-4A23-B19D-683D1A8658B4}" type="presParOf" srcId="{3A471EAD-3D95-4477-833C-8BD49D75E108}" destId="{CD1F778A-0F05-457D-9A44-1635A226CCD6}" srcOrd="2" destOrd="0" presId="urn:microsoft.com/office/officeart/2005/8/layout/vList2"/>
    <dgm:cxn modelId="{721F9B52-3E67-49EE-B9BA-A9BF18551336}" type="presParOf" srcId="{3A471EAD-3D95-4477-833C-8BD49D75E108}" destId="{F4D1B97C-7ABD-4CE6-B4BF-1AAA8D75AD83}" srcOrd="3" destOrd="0" presId="urn:microsoft.com/office/officeart/2005/8/layout/vList2"/>
    <dgm:cxn modelId="{2ACD68AD-B32A-474C-A683-1C8EFBF16B65}" type="presParOf" srcId="{3A471EAD-3D95-4477-833C-8BD49D75E108}" destId="{87129AE3-752B-45F2-8ACD-F6931153B313}" srcOrd="4" destOrd="0" presId="urn:microsoft.com/office/officeart/2005/8/layout/vList2"/>
    <dgm:cxn modelId="{7B5748CF-DF79-4B37-90C0-B3ACDC603A7A}" type="presParOf" srcId="{3A471EAD-3D95-4477-833C-8BD49D75E108}" destId="{027BE8E3-9C1F-4423-91E4-CCCB7BD73890}" srcOrd="5" destOrd="0" presId="urn:microsoft.com/office/officeart/2005/8/layout/vList2"/>
    <dgm:cxn modelId="{E808B6F2-F502-4A03-A66C-4B345DDC3A19}" type="presParOf" srcId="{3A471EAD-3D95-4477-833C-8BD49D75E108}" destId="{A58639A6-206B-4F78-95A1-74AA510861C9}" srcOrd="6" destOrd="0" presId="urn:microsoft.com/office/officeart/2005/8/layout/vList2"/>
    <dgm:cxn modelId="{BC24A20B-010A-4141-94AA-A74A029059F2}" type="presParOf" srcId="{3A471EAD-3D95-4477-833C-8BD49D75E108}" destId="{9DFAA8A0-81BB-4D48-AEA6-FF20BA81E9B8}" srcOrd="7" destOrd="0" presId="urn:microsoft.com/office/officeart/2005/8/layout/vList2"/>
    <dgm:cxn modelId="{2B4460E3-86E8-4273-A117-C37AA07EDE0A}" type="presParOf" srcId="{3A471EAD-3D95-4477-833C-8BD49D75E108}" destId="{6967D929-0F51-4641-8972-B0C37FC37E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44CE42-1C5D-4E35-804D-C220634E0F9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A70C6BB-9080-4F56-B8D7-E41A3AA284EA}">
      <dgm:prSet/>
      <dgm:spPr/>
      <dgm:t>
        <a:bodyPr/>
        <a:lstStyle/>
        <a:p>
          <a:r>
            <a:rPr lang="en-US" b="0" i="0"/>
            <a:t>How to identify any concern</a:t>
          </a:r>
          <a:endParaRPr lang="en-US"/>
        </a:p>
      </dgm:t>
    </dgm:pt>
    <dgm:pt modelId="{54101795-6F6C-425D-BE8B-D54C60737C09}" type="parTrans" cxnId="{80CAF7A7-16B5-40B9-AAE8-CB57782DA613}">
      <dgm:prSet/>
      <dgm:spPr/>
      <dgm:t>
        <a:bodyPr/>
        <a:lstStyle/>
        <a:p>
          <a:endParaRPr lang="en-US"/>
        </a:p>
      </dgm:t>
    </dgm:pt>
    <dgm:pt modelId="{AD9FDFB8-8750-4979-882D-616A4AF8DA47}" type="sibTrans" cxnId="{80CAF7A7-16B5-40B9-AAE8-CB57782DA613}">
      <dgm:prSet/>
      <dgm:spPr/>
      <dgm:t>
        <a:bodyPr/>
        <a:lstStyle/>
        <a:p>
          <a:endParaRPr lang="en-US"/>
        </a:p>
      </dgm:t>
    </dgm:pt>
    <dgm:pt modelId="{FB5445A3-CD98-472D-8065-A10169673648}">
      <dgm:prSet/>
      <dgm:spPr/>
      <dgm:t>
        <a:bodyPr/>
        <a:lstStyle/>
        <a:p>
          <a:r>
            <a:rPr lang="en-US"/>
            <a:t>What their role is in safeguarding</a:t>
          </a:r>
        </a:p>
      </dgm:t>
    </dgm:pt>
    <dgm:pt modelId="{15040797-CBA3-4DF2-97D3-1F1F552BC1BD}" type="parTrans" cxnId="{AA96F43C-5303-4ED4-9765-96AB59869A24}">
      <dgm:prSet/>
      <dgm:spPr/>
      <dgm:t>
        <a:bodyPr/>
        <a:lstStyle/>
        <a:p>
          <a:endParaRPr lang="en-US"/>
        </a:p>
      </dgm:t>
    </dgm:pt>
    <dgm:pt modelId="{5E87AEE0-04AE-4A9B-A4C8-A597D0278F87}" type="sibTrans" cxnId="{AA96F43C-5303-4ED4-9765-96AB59869A24}">
      <dgm:prSet/>
      <dgm:spPr/>
      <dgm:t>
        <a:bodyPr/>
        <a:lstStyle/>
        <a:p>
          <a:endParaRPr lang="en-US"/>
        </a:p>
      </dgm:t>
    </dgm:pt>
    <dgm:pt modelId="{AC039958-0005-4DE7-82C5-531AB25F5F54}">
      <dgm:prSet/>
      <dgm:spPr/>
      <dgm:t>
        <a:bodyPr/>
        <a:lstStyle/>
        <a:p>
          <a:r>
            <a:rPr lang="en-US" b="0" i="0"/>
            <a:t>Where to go to for advice</a:t>
          </a:r>
          <a:endParaRPr lang="en-US"/>
        </a:p>
      </dgm:t>
    </dgm:pt>
    <dgm:pt modelId="{53B15D5A-5D3E-4409-BB7E-A6F447450924}" type="parTrans" cxnId="{ED9774F9-B49F-4789-94D0-17761E4F4A18}">
      <dgm:prSet/>
      <dgm:spPr/>
      <dgm:t>
        <a:bodyPr/>
        <a:lstStyle/>
        <a:p>
          <a:endParaRPr lang="en-US"/>
        </a:p>
      </dgm:t>
    </dgm:pt>
    <dgm:pt modelId="{2A35E1B2-2A4B-413F-8BA6-6C89616FEBFD}" type="sibTrans" cxnId="{ED9774F9-B49F-4789-94D0-17761E4F4A18}">
      <dgm:prSet/>
      <dgm:spPr/>
      <dgm:t>
        <a:bodyPr/>
        <a:lstStyle/>
        <a:p>
          <a:endParaRPr lang="en-US"/>
        </a:p>
      </dgm:t>
    </dgm:pt>
    <dgm:pt modelId="{5C687430-2DC1-4021-8B09-AD80C33ADF56}">
      <dgm:prSet/>
      <dgm:spPr/>
      <dgm:t>
        <a:bodyPr/>
        <a:lstStyle/>
        <a:p>
          <a:r>
            <a:rPr lang="en-US" b="0" i="0"/>
            <a:t>Where and how to </a:t>
          </a:r>
          <a:r>
            <a:rPr lang="en-US"/>
            <a:t>report any concerns </a:t>
          </a:r>
          <a:r>
            <a:rPr lang="en-US" b="0" i="0"/>
            <a:t>(internally or externally)</a:t>
          </a:r>
          <a:endParaRPr lang="en-US"/>
        </a:p>
      </dgm:t>
    </dgm:pt>
    <dgm:pt modelId="{D9632A8E-7C4D-4F7D-B22B-0F3B1643BAFE}" type="parTrans" cxnId="{94FAA62E-946C-43A2-A309-B27E41BC8617}">
      <dgm:prSet/>
      <dgm:spPr/>
      <dgm:t>
        <a:bodyPr/>
        <a:lstStyle/>
        <a:p>
          <a:endParaRPr lang="en-US"/>
        </a:p>
      </dgm:t>
    </dgm:pt>
    <dgm:pt modelId="{B9522C4D-D36D-41EC-BB0D-787F88D1D764}" type="sibTrans" cxnId="{94FAA62E-946C-43A2-A309-B27E41BC8617}">
      <dgm:prSet/>
      <dgm:spPr/>
      <dgm:t>
        <a:bodyPr/>
        <a:lstStyle/>
        <a:p>
          <a:endParaRPr lang="en-US"/>
        </a:p>
      </dgm:t>
    </dgm:pt>
    <dgm:pt modelId="{228C886E-2691-4C71-9829-F23861C201CF}">
      <dgm:prSet/>
      <dgm:spPr/>
      <dgm:t>
        <a:bodyPr/>
        <a:lstStyle/>
        <a:p>
          <a:r>
            <a:rPr lang="en-US" b="0" i="0"/>
            <a:t>Know what to expect and when to step away and let others investigate concerns</a:t>
          </a:r>
          <a:endParaRPr lang="en-US"/>
        </a:p>
      </dgm:t>
    </dgm:pt>
    <dgm:pt modelId="{13E1F1E7-68E6-4C03-8939-1F182D8FEE63}" type="parTrans" cxnId="{A80A4190-F421-4A76-B835-459707331339}">
      <dgm:prSet/>
      <dgm:spPr/>
      <dgm:t>
        <a:bodyPr/>
        <a:lstStyle/>
        <a:p>
          <a:endParaRPr lang="en-US"/>
        </a:p>
      </dgm:t>
    </dgm:pt>
    <dgm:pt modelId="{FCBFE08F-7293-47DE-BEE0-1ADCF3F00C25}" type="sibTrans" cxnId="{A80A4190-F421-4A76-B835-459707331339}">
      <dgm:prSet/>
      <dgm:spPr/>
      <dgm:t>
        <a:bodyPr/>
        <a:lstStyle/>
        <a:p>
          <a:endParaRPr lang="en-US"/>
        </a:p>
      </dgm:t>
    </dgm:pt>
    <dgm:pt modelId="{1B435DC0-5FF0-4BB8-876C-2EAFB8129AEA}">
      <dgm:prSet/>
      <dgm:spPr/>
      <dgm:t>
        <a:bodyPr/>
        <a:lstStyle/>
        <a:p>
          <a:r>
            <a:rPr lang="en-US" dirty="0"/>
            <a:t>How to access support and raise concerns about poor practice</a:t>
          </a:r>
        </a:p>
      </dgm:t>
    </dgm:pt>
    <dgm:pt modelId="{2D5211A7-2D9F-4ADD-8C6F-032BF098B6C8}" type="parTrans" cxnId="{68708E34-E976-4B53-840B-344491F4445F}">
      <dgm:prSet/>
      <dgm:spPr/>
      <dgm:t>
        <a:bodyPr/>
        <a:lstStyle/>
        <a:p>
          <a:endParaRPr lang="en-US"/>
        </a:p>
      </dgm:t>
    </dgm:pt>
    <dgm:pt modelId="{49C5D05D-1F0E-41F3-964D-2985AEAF2042}" type="sibTrans" cxnId="{68708E34-E976-4B53-840B-344491F4445F}">
      <dgm:prSet/>
      <dgm:spPr/>
      <dgm:t>
        <a:bodyPr/>
        <a:lstStyle/>
        <a:p>
          <a:endParaRPr lang="en-US"/>
        </a:p>
      </dgm:t>
    </dgm:pt>
    <dgm:pt modelId="{4CF61990-584E-483F-82AC-F62BBDBA5E72}" type="pres">
      <dgm:prSet presAssocID="{9A44CE42-1C5D-4E35-804D-C220634E0F9C}" presName="diagram" presStyleCnt="0">
        <dgm:presLayoutVars>
          <dgm:dir/>
          <dgm:resizeHandles val="exact"/>
        </dgm:presLayoutVars>
      </dgm:prSet>
      <dgm:spPr/>
    </dgm:pt>
    <dgm:pt modelId="{44469728-516C-4389-815C-311D4D2BF2AD}" type="pres">
      <dgm:prSet presAssocID="{0A70C6BB-9080-4F56-B8D7-E41A3AA284EA}" presName="node" presStyleLbl="node1" presStyleIdx="0" presStyleCnt="6">
        <dgm:presLayoutVars>
          <dgm:bulletEnabled val="1"/>
        </dgm:presLayoutVars>
      </dgm:prSet>
      <dgm:spPr/>
    </dgm:pt>
    <dgm:pt modelId="{D32C1385-36A5-4783-8131-F06008621E72}" type="pres">
      <dgm:prSet presAssocID="{AD9FDFB8-8750-4979-882D-616A4AF8DA47}" presName="sibTrans" presStyleCnt="0"/>
      <dgm:spPr/>
    </dgm:pt>
    <dgm:pt modelId="{5369A3DA-0BE7-4667-978E-1877A6BBAA3F}" type="pres">
      <dgm:prSet presAssocID="{FB5445A3-CD98-472D-8065-A10169673648}" presName="node" presStyleLbl="node1" presStyleIdx="1" presStyleCnt="6">
        <dgm:presLayoutVars>
          <dgm:bulletEnabled val="1"/>
        </dgm:presLayoutVars>
      </dgm:prSet>
      <dgm:spPr/>
    </dgm:pt>
    <dgm:pt modelId="{2783E103-AFB2-4D91-B6CE-FC6FB809C397}" type="pres">
      <dgm:prSet presAssocID="{5E87AEE0-04AE-4A9B-A4C8-A597D0278F87}" presName="sibTrans" presStyleCnt="0"/>
      <dgm:spPr/>
    </dgm:pt>
    <dgm:pt modelId="{4B6D7701-E15F-450A-AE4B-804AF9EE8885}" type="pres">
      <dgm:prSet presAssocID="{AC039958-0005-4DE7-82C5-531AB25F5F54}" presName="node" presStyleLbl="node1" presStyleIdx="2" presStyleCnt="6">
        <dgm:presLayoutVars>
          <dgm:bulletEnabled val="1"/>
        </dgm:presLayoutVars>
      </dgm:prSet>
      <dgm:spPr/>
    </dgm:pt>
    <dgm:pt modelId="{80E4F865-942B-4282-9433-BA0AA607F6CF}" type="pres">
      <dgm:prSet presAssocID="{2A35E1B2-2A4B-413F-8BA6-6C89616FEBFD}" presName="sibTrans" presStyleCnt="0"/>
      <dgm:spPr/>
    </dgm:pt>
    <dgm:pt modelId="{6A2A72D4-5811-4195-AA66-18AAB5D9589D}" type="pres">
      <dgm:prSet presAssocID="{5C687430-2DC1-4021-8B09-AD80C33ADF56}" presName="node" presStyleLbl="node1" presStyleIdx="3" presStyleCnt="6">
        <dgm:presLayoutVars>
          <dgm:bulletEnabled val="1"/>
        </dgm:presLayoutVars>
      </dgm:prSet>
      <dgm:spPr/>
    </dgm:pt>
    <dgm:pt modelId="{208AEAFC-3135-4142-A565-46256C48D277}" type="pres">
      <dgm:prSet presAssocID="{B9522C4D-D36D-41EC-BB0D-787F88D1D764}" presName="sibTrans" presStyleCnt="0"/>
      <dgm:spPr/>
    </dgm:pt>
    <dgm:pt modelId="{BA3E065B-2859-4CD9-A8AA-06307D47E1A9}" type="pres">
      <dgm:prSet presAssocID="{228C886E-2691-4C71-9829-F23861C201CF}" presName="node" presStyleLbl="node1" presStyleIdx="4" presStyleCnt="6">
        <dgm:presLayoutVars>
          <dgm:bulletEnabled val="1"/>
        </dgm:presLayoutVars>
      </dgm:prSet>
      <dgm:spPr/>
    </dgm:pt>
    <dgm:pt modelId="{759C7A10-4FB9-4D79-B509-A72CC699F1DF}" type="pres">
      <dgm:prSet presAssocID="{FCBFE08F-7293-47DE-BEE0-1ADCF3F00C25}" presName="sibTrans" presStyleCnt="0"/>
      <dgm:spPr/>
    </dgm:pt>
    <dgm:pt modelId="{243A7D7E-48DF-4C35-A637-BD568F738346}" type="pres">
      <dgm:prSet presAssocID="{1B435DC0-5FF0-4BB8-876C-2EAFB8129AEA}" presName="node" presStyleLbl="node1" presStyleIdx="5" presStyleCnt="6">
        <dgm:presLayoutVars>
          <dgm:bulletEnabled val="1"/>
        </dgm:presLayoutVars>
      </dgm:prSet>
      <dgm:spPr/>
    </dgm:pt>
  </dgm:ptLst>
  <dgm:cxnLst>
    <dgm:cxn modelId="{E69F702A-41EB-45EA-8897-2201F04D55AD}" type="presOf" srcId="{1B435DC0-5FF0-4BB8-876C-2EAFB8129AEA}" destId="{243A7D7E-48DF-4C35-A637-BD568F738346}" srcOrd="0" destOrd="0" presId="urn:microsoft.com/office/officeart/2005/8/layout/default"/>
    <dgm:cxn modelId="{AE27D12D-5B46-4410-95E4-0F68069C14DA}" type="presOf" srcId="{228C886E-2691-4C71-9829-F23861C201CF}" destId="{BA3E065B-2859-4CD9-A8AA-06307D47E1A9}" srcOrd="0" destOrd="0" presId="urn:microsoft.com/office/officeart/2005/8/layout/default"/>
    <dgm:cxn modelId="{94FAA62E-946C-43A2-A309-B27E41BC8617}" srcId="{9A44CE42-1C5D-4E35-804D-C220634E0F9C}" destId="{5C687430-2DC1-4021-8B09-AD80C33ADF56}" srcOrd="3" destOrd="0" parTransId="{D9632A8E-7C4D-4F7D-B22B-0F3B1643BAFE}" sibTransId="{B9522C4D-D36D-41EC-BB0D-787F88D1D764}"/>
    <dgm:cxn modelId="{68708E34-E976-4B53-840B-344491F4445F}" srcId="{9A44CE42-1C5D-4E35-804D-C220634E0F9C}" destId="{1B435DC0-5FF0-4BB8-876C-2EAFB8129AEA}" srcOrd="5" destOrd="0" parTransId="{2D5211A7-2D9F-4ADD-8C6F-032BF098B6C8}" sibTransId="{49C5D05D-1F0E-41F3-964D-2985AEAF2042}"/>
    <dgm:cxn modelId="{AA96F43C-5303-4ED4-9765-96AB59869A24}" srcId="{9A44CE42-1C5D-4E35-804D-C220634E0F9C}" destId="{FB5445A3-CD98-472D-8065-A10169673648}" srcOrd="1" destOrd="0" parTransId="{15040797-CBA3-4DF2-97D3-1F1F552BC1BD}" sibTransId="{5E87AEE0-04AE-4A9B-A4C8-A597D0278F87}"/>
    <dgm:cxn modelId="{FD6D477E-F63B-47E5-AEAC-AF36CD313973}" type="presOf" srcId="{9A44CE42-1C5D-4E35-804D-C220634E0F9C}" destId="{4CF61990-584E-483F-82AC-F62BBDBA5E72}" srcOrd="0" destOrd="0" presId="urn:microsoft.com/office/officeart/2005/8/layout/default"/>
    <dgm:cxn modelId="{63109C87-AA1A-484A-AEB2-BFC04E44A107}" type="presOf" srcId="{AC039958-0005-4DE7-82C5-531AB25F5F54}" destId="{4B6D7701-E15F-450A-AE4B-804AF9EE8885}" srcOrd="0" destOrd="0" presId="urn:microsoft.com/office/officeart/2005/8/layout/default"/>
    <dgm:cxn modelId="{A80A4190-F421-4A76-B835-459707331339}" srcId="{9A44CE42-1C5D-4E35-804D-C220634E0F9C}" destId="{228C886E-2691-4C71-9829-F23861C201CF}" srcOrd="4" destOrd="0" parTransId="{13E1F1E7-68E6-4C03-8939-1F182D8FEE63}" sibTransId="{FCBFE08F-7293-47DE-BEE0-1ADCF3F00C25}"/>
    <dgm:cxn modelId="{9DC5D5A2-151E-4ABD-A5FD-EA47C0F020E1}" type="presOf" srcId="{0A70C6BB-9080-4F56-B8D7-E41A3AA284EA}" destId="{44469728-516C-4389-815C-311D4D2BF2AD}" srcOrd="0" destOrd="0" presId="urn:microsoft.com/office/officeart/2005/8/layout/default"/>
    <dgm:cxn modelId="{80CAF7A7-16B5-40B9-AAE8-CB57782DA613}" srcId="{9A44CE42-1C5D-4E35-804D-C220634E0F9C}" destId="{0A70C6BB-9080-4F56-B8D7-E41A3AA284EA}" srcOrd="0" destOrd="0" parTransId="{54101795-6F6C-425D-BE8B-D54C60737C09}" sibTransId="{AD9FDFB8-8750-4979-882D-616A4AF8DA47}"/>
    <dgm:cxn modelId="{4E585FCF-EE04-4577-83CC-CAF6D0E7119A}" type="presOf" srcId="{FB5445A3-CD98-472D-8065-A10169673648}" destId="{5369A3DA-0BE7-4667-978E-1877A6BBAA3F}" srcOrd="0" destOrd="0" presId="urn:microsoft.com/office/officeart/2005/8/layout/default"/>
    <dgm:cxn modelId="{EF282BDA-4395-46FD-8A11-54C1F9517BA1}" type="presOf" srcId="{5C687430-2DC1-4021-8B09-AD80C33ADF56}" destId="{6A2A72D4-5811-4195-AA66-18AAB5D9589D}" srcOrd="0" destOrd="0" presId="urn:microsoft.com/office/officeart/2005/8/layout/default"/>
    <dgm:cxn modelId="{ED9774F9-B49F-4789-94D0-17761E4F4A18}" srcId="{9A44CE42-1C5D-4E35-804D-C220634E0F9C}" destId="{AC039958-0005-4DE7-82C5-531AB25F5F54}" srcOrd="2" destOrd="0" parTransId="{53B15D5A-5D3E-4409-BB7E-A6F447450924}" sibTransId="{2A35E1B2-2A4B-413F-8BA6-6C89616FEBFD}"/>
    <dgm:cxn modelId="{AB15C301-C8BF-4F5C-9C49-24A430BE330E}" type="presParOf" srcId="{4CF61990-584E-483F-82AC-F62BBDBA5E72}" destId="{44469728-516C-4389-815C-311D4D2BF2AD}" srcOrd="0" destOrd="0" presId="urn:microsoft.com/office/officeart/2005/8/layout/default"/>
    <dgm:cxn modelId="{07D99052-538E-4881-A297-47D33A09E7EF}" type="presParOf" srcId="{4CF61990-584E-483F-82AC-F62BBDBA5E72}" destId="{D32C1385-36A5-4783-8131-F06008621E72}" srcOrd="1" destOrd="0" presId="urn:microsoft.com/office/officeart/2005/8/layout/default"/>
    <dgm:cxn modelId="{282FDF17-ABD0-4D53-BE8A-1C4A6F4C314D}" type="presParOf" srcId="{4CF61990-584E-483F-82AC-F62BBDBA5E72}" destId="{5369A3DA-0BE7-4667-978E-1877A6BBAA3F}" srcOrd="2" destOrd="0" presId="urn:microsoft.com/office/officeart/2005/8/layout/default"/>
    <dgm:cxn modelId="{11923035-EEB6-487A-BDE2-61C2763FF8C3}" type="presParOf" srcId="{4CF61990-584E-483F-82AC-F62BBDBA5E72}" destId="{2783E103-AFB2-4D91-B6CE-FC6FB809C397}" srcOrd="3" destOrd="0" presId="urn:microsoft.com/office/officeart/2005/8/layout/default"/>
    <dgm:cxn modelId="{42D34C19-D033-4D24-A6C8-B6E8313607A2}" type="presParOf" srcId="{4CF61990-584E-483F-82AC-F62BBDBA5E72}" destId="{4B6D7701-E15F-450A-AE4B-804AF9EE8885}" srcOrd="4" destOrd="0" presId="urn:microsoft.com/office/officeart/2005/8/layout/default"/>
    <dgm:cxn modelId="{1105F8D8-67D9-44C8-B28A-FAFFB4F5E1F1}" type="presParOf" srcId="{4CF61990-584E-483F-82AC-F62BBDBA5E72}" destId="{80E4F865-942B-4282-9433-BA0AA607F6CF}" srcOrd="5" destOrd="0" presId="urn:microsoft.com/office/officeart/2005/8/layout/default"/>
    <dgm:cxn modelId="{7706D68A-F438-489E-A70B-EC579AF3ED1F}" type="presParOf" srcId="{4CF61990-584E-483F-82AC-F62BBDBA5E72}" destId="{6A2A72D4-5811-4195-AA66-18AAB5D9589D}" srcOrd="6" destOrd="0" presId="urn:microsoft.com/office/officeart/2005/8/layout/default"/>
    <dgm:cxn modelId="{8843C2C3-41F8-4CB8-A4DF-C5BAB54F8330}" type="presParOf" srcId="{4CF61990-584E-483F-82AC-F62BBDBA5E72}" destId="{208AEAFC-3135-4142-A565-46256C48D277}" srcOrd="7" destOrd="0" presId="urn:microsoft.com/office/officeart/2005/8/layout/default"/>
    <dgm:cxn modelId="{EBBFDDB2-6E9A-488C-B3BF-18F7BAD9EB68}" type="presParOf" srcId="{4CF61990-584E-483F-82AC-F62BBDBA5E72}" destId="{BA3E065B-2859-4CD9-A8AA-06307D47E1A9}" srcOrd="8" destOrd="0" presId="urn:microsoft.com/office/officeart/2005/8/layout/default"/>
    <dgm:cxn modelId="{1CCC7F0E-FA45-49DD-A1FF-F26C79AE7502}" type="presParOf" srcId="{4CF61990-584E-483F-82AC-F62BBDBA5E72}" destId="{759C7A10-4FB9-4D79-B509-A72CC699F1DF}" srcOrd="9" destOrd="0" presId="urn:microsoft.com/office/officeart/2005/8/layout/default"/>
    <dgm:cxn modelId="{0E6DAB50-6716-4050-AD57-04DE24E58BD5}" type="presParOf" srcId="{4CF61990-584E-483F-82AC-F62BBDBA5E72}" destId="{243A7D7E-48DF-4C35-A637-BD568F7383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926FA-79DE-4263-A2B7-EE6AF451DCCC}">
      <dsp:nvSpPr>
        <dsp:cNvPr id="0" name=""/>
        <dsp:cNvSpPr/>
      </dsp:nvSpPr>
      <dsp:spPr>
        <a:xfrm>
          <a:off x="0" y="573683"/>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What is safeguarding?</a:t>
          </a:r>
          <a:endParaRPr lang="en-US" sz="2000" kern="1200" dirty="0"/>
        </a:p>
      </dsp:txBody>
      <dsp:txXfrm>
        <a:off x="0" y="573683"/>
        <a:ext cx="2464593" cy="1478756"/>
      </dsp:txXfrm>
    </dsp:sp>
    <dsp:sp modelId="{7336B8EF-7417-4660-A1E5-FE7F54466E78}">
      <dsp:nvSpPr>
        <dsp:cNvPr id="0" name=""/>
        <dsp:cNvSpPr/>
      </dsp:nvSpPr>
      <dsp:spPr>
        <a:xfrm>
          <a:off x="2711053" y="573683"/>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Where businesses fit in</a:t>
          </a:r>
          <a:endParaRPr lang="en-US" sz="2000" kern="1200" dirty="0"/>
        </a:p>
      </dsp:txBody>
      <dsp:txXfrm>
        <a:off x="2711053" y="573683"/>
        <a:ext cx="2464593" cy="1478756"/>
      </dsp:txXfrm>
    </dsp:sp>
    <dsp:sp modelId="{B29AE1DF-1675-4D98-A96F-69D969413686}">
      <dsp:nvSpPr>
        <dsp:cNvPr id="0" name=""/>
        <dsp:cNvSpPr/>
      </dsp:nvSpPr>
      <dsp:spPr>
        <a:xfrm>
          <a:off x="5422106" y="573683"/>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Safeguarding in practice –what should that look like? </a:t>
          </a:r>
          <a:endParaRPr lang="en-US" sz="2000" kern="1200" dirty="0"/>
        </a:p>
      </dsp:txBody>
      <dsp:txXfrm>
        <a:off x="5422106" y="573683"/>
        <a:ext cx="2464593" cy="1478756"/>
      </dsp:txXfrm>
    </dsp:sp>
    <dsp:sp modelId="{57B27FD8-F79D-4D38-B0BA-AFC313FE0B80}">
      <dsp:nvSpPr>
        <dsp:cNvPr id="0" name=""/>
        <dsp:cNvSpPr/>
      </dsp:nvSpPr>
      <dsp:spPr>
        <a:xfrm>
          <a:off x="1355526" y="2298898"/>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Finding the right approach for your company</a:t>
          </a:r>
        </a:p>
      </dsp:txBody>
      <dsp:txXfrm>
        <a:off x="1355526" y="2298898"/>
        <a:ext cx="2464593" cy="1478756"/>
      </dsp:txXfrm>
    </dsp:sp>
    <dsp:sp modelId="{FBBC7560-1D1F-49EA-887C-AE6479857C7E}">
      <dsp:nvSpPr>
        <dsp:cNvPr id="0" name=""/>
        <dsp:cNvSpPr/>
      </dsp:nvSpPr>
      <dsp:spPr>
        <a:xfrm>
          <a:off x="4066579" y="2298898"/>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Time for questions</a:t>
          </a:r>
          <a:endParaRPr lang="en-US" sz="2000" kern="1200" dirty="0"/>
        </a:p>
      </dsp:txBody>
      <dsp:txXfrm>
        <a:off x="4066579" y="2298898"/>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7A591-BBEE-4466-8F9A-30C58544C4FC}">
      <dsp:nvSpPr>
        <dsp:cNvPr id="0" name=""/>
        <dsp:cNvSpPr/>
      </dsp:nvSpPr>
      <dsp:spPr>
        <a:xfrm>
          <a:off x="0" y="574286"/>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Safeguarding does not have to be scary or complicated!</a:t>
          </a:r>
          <a:endParaRPr lang="en-US" sz="1900" kern="1200"/>
        </a:p>
      </dsp:txBody>
      <dsp:txXfrm>
        <a:off x="0" y="574286"/>
        <a:ext cx="2464593" cy="1478756"/>
      </dsp:txXfrm>
    </dsp:sp>
    <dsp:sp modelId="{B7DE2334-806F-4434-B13D-0A274982DB1D}">
      <dsp:nvSpPr>
        <dsp:cNvPr id="0" name=""/>
        <dsp:cNvSpPr/>
      </dsp:nvSpPr>
      <dsp:spPr>
        <a:xfrm>
          <a:off x="2711053" y="574286"/>
          <a:ext cx="2464593" cy="1478756"/>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There are some initial straightforward processes that can be put into place</a:t>
          </a:r>
          <a:endParaRPr lang="en-US" sz="1900" kern="1200"/>
        </a:p>
      </dsp:txBody>
      <dsp:txXfrm>
        <a:off x="2711053" y="574286"/>
        <a:ext cx="2464593" cy="1478756"/>
      </dsp:txXfrm>
    </dsp:sp>
    <dsp:sp modelId="{611115D7-CE51-434E-B848-A314F6358D47}">
      <dsp:nvSpPr>
        <dsp:cNvPr id="0" name=""/>
        <dsp:cNvSpPr/>
      </dsp:nvSpPr>
      <dsp:spPr>
        <a:xfrm>
          <a:off x="5422106" y="574286"/>
          <a:ext cx="2464593" cy="147875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Advice and resources are available</a:t>
          </a:r>
          <a:endParaRPr lang="en-US" sz="1900" kern="1200" dirty="0"/>
        </a:p>
      </dsp:txBody>
      <dsp:txXfrm>
        <a:off x="5422106" y="574286"/>
        <a:ext cx="2464593" cy="1478756"/>
      </dsp:txXfrm>
    </dsp:sp>
    <dsp:sp modelId="{C11B8725-CDD1-4C5F-B5D8-B6560DC8D62B}">
      <dsp:nvSpPr>
        <dsp:cNvPr id="0" name=""/>
        <dsp:cNvSpPr/>
      </dsp:nvSpPr>
      <dsp:spPr>
        <a:xfrm>
          <a:off x="1355526" y="2299501"/>
          <a:ext cx="2464593" cy="1478756"/>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No-one expects a person or an organisation to know everything</a:t>
          </a:r>
          <a:endParaRPr lang="en-US" sz="1900" kern="1200" dirty="0"/>
        </a:p>
      </dsp:txBody>
      <dsp:txXfrm>
        <a:off x="1355526" y="2299501"/>
        <a:ext cx="2464593" cy="1478756"/>
      </dsp:txXfrm>
    </dsp:sp>
    <dsp:sp modelId="{5857BF60-54AB-4CDA-AA92-6A6AC83F4368}">
      <dsp:nvSpPr>
        <dsp:cNvPr id="0" name=""/>
        <dsp:cNvSpPr/>
      </dsp:nvSpPr>
      <dsp:spPr>
        <a:xfrm>
          <a:off x="4066579" y="2299501"/>
          <a:ext cx="2464593" cy="147875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Good practice is beneficial for your organisation and is an advantage for business promotion</a:t>
          </a:r>
          <a:endParaRPr lang="en-US" sz="1900" kern="1200"/>
        </a:p>
      </dsp:txBody>
      <dsp:txXfrm>
        <a:off x="4066579" y="2299501"/>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B4BCE-5641-477D-8CCC-34A18A5B6A5B}">
      <dsp:nvSpPr>
        <dsp:cNvPr id="0" name=""/>
        <dsp:cNvSpPr/>
      </dsp:nvSpPr>
      <dsp:spPr>
        <a:xfrm>
          <a:off x="0" y="3342"/>
          <a:ext cx="4229044" cy="10695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Legal obligations for children (under 18) and some young adults (for example, those considered vulnerable or ‘looked after’)</a:t>
          </a:r>
          <a:endParaRPr lang="en-US" sz="1800" kern="1200" dirty="0"/>
        </a:p>
      </dsp:txBody>
      <dsp:txXfrm>
        <a:off x="52212" y="55554"/>
        <a:ext cx="4124620" cy="965143"/>
      </dsp:txXfrm>
    </dsp:sp>
    <dsp:sp modelId="{7D785EB8-CD0D-4500-9FEE-54285234A33C}">
      <dsp:nvSpPr>
        <dsp:cNvPr id="0" name=""/>
        <dsp:cNvSpPr/>
      </dsp:nvSpPr>
      <dsp:spPr>
        <a:xfrm>
          <a:off x="0" y="1069926"/>
          <a:ext cx="4229044" cy="106956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Stakeholder requirements</a:t>
          </a:r>
          <a:endParaRPr lang="en-US" sz="1800" kern="1200" dirty="0"/>
        </a:p>
      </dsp:txBody>
      <dsp:txXfrm>
        <a:off x="52212" y="1122138"/>
        <a:ext cx="4124620" cy="965143"/>
      </dsp:txXfrm>
    </dsp:sp>
    <dsp:sp modelId="{2CBE4F3B-AB46-4DC9-9146-3C73A060CC24}">
      <dsp:nvSpPr>
        <dsp:cNvPr id="0" name=""/>
        <dsp:cNvSpPr/>
      </dsp:nvSpPr>
      <dsp:spPr>
        <a:xfrm>
          <a:off x="0" y="2166412"/>
          <a:ext cx="4229044" cy="106956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Insurance terms and conditions</a:t>
          </a:r>
          <a:endParaRPr lang="en-US" sz="1800" kern="1200" dirty="0"/>
        </a:p>
      </dsp:txBody>
      <dsp:txXfrm>
        <a:off x="52212" y="2218624"/>
        <a:ext cx="4124620" cy="965143"/>
      </dsp:txXfrm>
    </dsp:sp>
    <dsp:sp modelId="{11F0035F-8BEE-46C7-85EF-9426034A5D13}">
      <dsp:nvSpPr>
        <dsp:cNvPr id="0" name=""/>
        <dsp:cNvSpPr/>
      </dsp:nvSpPr>
      <dsp:spPr>
        <a:xfrm>
          <a:off x="0" y="3247946"/>
          <a:ext cx="4229044" cy="106956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Best practice for your business</a:t>
          </a:r>
          <a:endParaRPr lang="en-US" sz="1800" kern="1200" dirty="0"/>
        </a:p>
      </dsp:txBody>
      <dsp:txXfrm>
        <a:off x="52212" y="3300158"/>
        <a:ext cx="4124620" cy="965143"/>
      </dsp:txXfrm>
    </dsp:sp>
    <dsp:sp modelId="{074026E5-FFAD-40C0-8455-638B49BCBEA0}">
      <dsp:nvSpPr>
        <dsp:cNvPr id="0" name=""/>
        <dsp:cNvSpPr/>
      </dsp:nvSpPr>
      <dsp:spPr>
        <a:xfrm>
          <a:off x="0" y="4324373"/>
          <a:ext cx="4229044" cy="106956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Protects employees and apprentices</a:t>
          </a:r>
          <a:endParaRPr lang="en-US" sz="1800" kern="1200" dirty="0"/>
        </a:p>
      </dsp:txBody>
      <dsp:txXfrm>
        <a:off x="52212" y="4376585"/>
        <a:ext cx="4124620" cy="965143"/>
      </dsp:txXfrm>
    </dsp:sp>
    <dsp:sp modelId="{676460DF-1A3B-4E61-9DF4-997650AAE9CA}">
      <dsp:nvSpPr>
        <dsp:cNvPr id="0" name=""/>
        <dsp:cNvSpPr/>
      </dsp:nvSpPr>
      <dsp:spPr>
        <a:xfrm>
          <a:off x="0" y="5414358"/>
          <a:ext cx="4229044" cy="106956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Brand insurance – reputational damage</a:t>
          </a:r>
          <a:endParaRPr lang="en-US" sz="1800" kern="1200" dirty="0"/>
        </a:p>
      </dsp:txBody>
      <dsp:txXfrm>
        <a:off x="52212" y="5466570"/>
        <a:ext cx="4124620" cy="965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1B6D2-298C-429F-A420-2E3A133873B9}">
      <dsp:nvSpPr>
        <dsp:cNvPr id="0" name=""/>
        <dsp:cNvSpPr/>
      </dsp:nvSpPr>
      <dsp:spPr>
        <a:xfrm>
          <a:off x="0" y="22377"/>
          <a:ext cx="4941945" cy="9983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Staff (and potentially their families) </a:t>
          </a:r>
          <a:endParaRPr lang="en-US" sz="1800" kern="1200"/>
        </a:p>
      </dsp:txBody>
      <dsp:txXfrm>
        <a:off x="48737" y="71114"/>
        <a:ext cx="4844471" cy="900901"/>
      </dsp:txXfrm>
    </dsp:sp>
    <dsp:sp modelId="{CD1F778A-0F05-457D-9A44-1635A226CCD6}">
      <dsp:nvSpPr>
        <dsp:cNvPr id="0" name=""/>
        <dsp:cNvSpPr/>
      </dsp:nvSpPr>
      <dsp:spPr>
        <a:xfrm>
          <a:off x="0" y="1072593"/>
          <a:ext cx="4941945" cy="99837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Apprentices (and potentially their families)</a:t>
          </a:r>
          <a:endParaRPr lang="en-US" sz="1800" kern="1200" dirty="0"/>
        </a:p>
      </dsp:txBody>
      <dsp:txXfrm>
        <a:off x="48737" y="1121330"/>
        <a:ext cx="4844471" cy="900901"/>
      </dsp:txXfrm>
    </dsp:sp>
    <dsp:sp modelId="{87129AE3-752B-45F2-8ACD-F6931153B313}">
      <dsp:nvSpPr>
        <dsp:cNvPr id="0" name=""/>
        <dsp:cNvSpPr/>
      </dsp:nvSpPr>
      <dsp:spPr>
        <a:xfrm>
          <a:off x="0" y="2122808"/>
          <a:ext cx="4941945" cy="9983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Visitors (and potentially their families)</a:t>
          </a:r>
          <a:endParaRPr lang="en-US" sz="1800" kern="1200" dirty="0"/>
        </a:p>
      </dsp:txBody>
      <dsp:txXfrm>
        <a:off x="48737" y="2171545"/>
        <a:ext cx="4844471" cy="900901"/>
      </dsp:txXfrm>
    </dsp:sp>
    <dsp:sp modelId="{A58639A6-206B-4F78-95A1-74AA510861C9}">
      <dsp:nvSpPr>
        <dsp:cNvPr id="0" name=""/>
        <dsp:cNvSpPr/>
      </dsp:nvSpPr>
      <dsp:spPr>
        <a:xfrm>
          <a:off x="0" y="3173024"/>
          <a:ext cx="4941945" cy="99837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Other people who benefit from or come into contact with your organisation through its work (and potentially their families)</a:t>
          </a:r>
          <a:endParaRPr lang="en-US" sz="1800" kern="1200" dirty="0"/>
        </a:p>
      </dsp:txBody>
      <dsp:txXfrm>
        <a:off x="48737" y="3221761"/>
        <a:ext cx="4844471" cy="900901"/>
      </dsp:txXfrm>
    </dsp:sp>
    <dsp:sp modelId="{6967D929-0F51-4641-8972-B0C37FC37EE0}">
      <dsp:nvSpPr>
        <dsp:cNvPr id="0" name=""/>
        <dsp:cNvSpPr/>
      </dsp:nvSpPr>
      <dsp:spPr>
        <a:xfrm>
          <a:off x="0" y="4223239"/>
          <a:ext cx="4941945" cy="9983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a:t>
          </a:r>
          <a:r>
            <a:rPr lang="en-GB" sz="1800" b="1" i="1" kern="1200"/>
            <a:t>Safeguarding is everyone’s responsibility”</a:t>
          </a:r>
          <a:endParaRPr lang="en-US" sz="1800" kern="1200"/>
        </a:p>
      </dsp:txBody>
      <dsp:txXfrm>
        <a:off x="48737" y="4271976"/>
        <a:ext cx="4844471" cy="900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69728-516C-4389-815C-311D4D2BF2AD}">
      <dsp:nvSpPr>
        <dsp:cNvPr id="0" name=""/>
        <dsp:cNvSpPr/>
      </dsp:nvSpPr>
      <dsp:spPr>
        <a:xfrm>
          <a:off x="0" y="574286"/>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How to identify any concern</a:t>
          </a:r>
          <a:endParaRPr lang="en-US" sz="2100" kern="1200"/>
        </a:p>
      </dsp:txBody>
      <dsp:txXfrm>
        <a:off x="0" y="574286"/>
        <a:ext cx="2464593" cy="1478756"/>
      </dsp:txXfrm>
    </dsp:sp>
    <dsp:sp modelId="{5369A3DA-0BE7-4667-978E-1877A6BBAA3F}">
      <dsp:nvSpPr>
        <dsp:cNvPr id="0" name=""/>
        <dsp:cNvSpPr/>
      </dsp:nvSpPr>
      <dsp:spPr>
        <a:xfrm>
          <a:off x="2711053" y="574286"/>
          <a:ext cx="2464593" cy="1478756"/>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their role is in safeguarding</a:t>
          </a:r>
        </a:p>
      </dsp:txBody>
      <dsp:txXfrm>
        <a:off x="2711053" y="574286"/>
        <a:ext cx="2464593" cy="1478756"/>
      </dsp:txXfrm>
    </dsp:sp>
    <dsp:sp modelId="{4B6D7701-E15F-450A-AE4B-804AF9EE8885}">
      <dsp:nvSpPr>
        <dsp:cNvPr id="0" name=""/>
        <dsp:cNvSpPr/>
      </dsp:nvSpPr>
      <dsp:spPr>
        <a:xfrm>
          <a:off x="5422106" y="574286"/>
          <a:ext cx="2464593" cy="1478756"/>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Where to go to for advice</a:t>
          </a:r>
          <a:endParaRPr lang="en-US" sz="2100" kern="1200"/>
        </a:p>
      </dsp:txBody>
      <dsp:txXfrm>
        <a:off x="5422106" y="574286"/>
        <a:ext cx="2464593" cy="1478756"/>
      </dsp:txXfrm>
    </dsp:sp>
    <dsp:sp modelId="{6A2A72D4-5811-4195-AA66-18AAB5D9589D}">
      <dsp:nvSpPr>
        <dsp:cNvPr id="0" name=""/>
        <dsp:cNvSpPr/>
      </dsp:nvSpPr>
      <dsp:spPr>
        <a:xfrm>
          <a:off x="0" y="2299501"/>
          <a:ext cx="2464593" cy="1478756"/>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Where and how to </a:t>
          </a:r>
          <a:r>
            <a:rPr lang="en-US" sz="2100" kern="1200"/>
            <a:t>report any concerns </a:t>
          </a:r>
          <a:r>
            <a:rPr lang="en-US" sz="2100" b="0" i="0" kern="1200"/>
            <a:t>(internally or externally)</a:t>
          </a:r>
          <a:endParaRPr lang="en-US" sz="2100" kern="1200"/>
        </a:p>
      </dsp:txBody>
      <dsp:txXfrm>
        <a:off x="0" y="2299501"/>
        <a:ext cx="2464593" cy="1478756"/>
      </dsp:txXfrm>
    </dsp:sp>
    <dsp:sp modelId="{BA3E065B-2859-4CD9-A8AA-06307D47E1A9}">
      <dsp:nvSpPr>
        <dsp:cNvPr id="0" name=""/>
        <dsp:cNvSpPr/>
      </dsp:nvSpPr>
      <dsp:spPr>
        <a:xfrm>
          <a:off x="2711053" y="2299501"/>
          <a:ext cx="2464593" cy="1478756"/>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Know what to expect and when to step away and let others investigate concerns</a:t>
          </a:r>
          <a:endParaRPr lang="en-US" sz="2100" kern="1200"/>
        </a:p>
      </dsp:txBody>
      <dsp:txXfrm>
        <a:off x="2711053" y="2299501"/>
        <a:ext cx="2464593" cy="1478756"/>
      </dsp:txXfrm>
    </dsp:sp>
    <dsp:sp modelId="{243A7D7E-48DF-4C35-A637-BD568F738346}">
      <dsp:nvSpPr>
        <dsp:cNvPr id="0" name=""/>
        <dsp:cNvSpPr/>
      </dsp:nvSpPr>
      <dsp:spPr>
        <a:xfrm>
          <a:off x="5422106" y="2299501"/>
          <a:ext cx="2464593" cy="147875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to access support and raise concerns about poor practice</a:t>
          </a:r>
        </a:p>
      </dsp:txBody>
      <dsp:txXfrm>
        <a:off x="5422106" y="229950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lang="en-GB" dirty="0"/>
          </a:p>
        </p:txBody>
      </p:sp>
      <p:sp>
        <p:nvSpPr>
          <p:cNvPr id="3" name="Date Placeholder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9A6294DA-3F97-40E2-84E1-6DB86C94541B}" type="datetimeFigureOut">
              <a:rPr lang="en-GB" smtClean="0"/>
              <a:t>22/07/2025</a:t>
            </a:fld>
            <a:endParaRPr lang="en-GB" dirty="0"/>
          </a:p>
        </p:txBody>
      </p:sp>
      <p:sp>
        <p:nvSpPr>
          <p:cNvPr id="4" name="Slide Image Placeholder 3"/>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1870" tIns="45935" rIns="91870" bIns="45935" rtlCol="0" anchor="ctr"/>
          <a:lstStyle/>
          <a:p>
            <a:endParaRPr lang="en-GB" dirty="0"/>
          </a:p>
        </p:txBody>
      </p:sp>
      <p:sp>
        <p:nvSpPr>
          <p:cNvPr id="5" name="Notes Placeholder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C5532AB9-48AD-4459-8028-770A1007E7B4}" type="slidenum">
              <a:rPr lang="en-GB" smtClean="0"/>
              <a:t>‹#›</a:t>
            </a:fld>
            <a:endParaRPr lang="en-GB" dirty="0"/>
          </a:p>
        </p:txBody>
      </p:sp>
    </p:spTree>
    <p:extLst>
      <p:ext uri="{BB962C8B-B14F-4D97-AF65-F5344CB8AC3E}">
        <p14:creationId xmlns:p14="http://schemas.microsoft.com/office/powerpoint/2010/main" val="193140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32AB9-48AD-4459-8028-770A1007E7B4}" type="slidenum">
              <a:rPr lang="en-GB" smtClean="0"/>
              <a:t>1</a:t>
            </a:fld>
            <a:endParaRPr lang="en-GB" dirty="0"/>
          </a:p>
        </p:txBody>
      </p:sp>
    </p:spTree>
    <p:extLst>
      <p:ext uri="{BB962C8B-B14F-4D97-AF65-F5344CB8AC3E}">
        <p14:creationId xmlns:p14="http://schemas.microsoft.com/office/powerpoint/2010/main" val="169630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32AB9-48AD-4459-8028-770A1007E7B4}" type="slidenum">
              <a:rPr lang="en-GB" smtClean="0"/>
              <a:t>2</a:t>
            </a:fld>
            <a:endParaRPr lang="en-GB" dirty="0"/>
          </a:p>
        </p:txBody>
      </p:sp>
    </p:spTree>
    <p:extLst>
      <p:ext uri="{BB962C8B-B14F-4D97-AF65-F5344CB8AC3E}">
        <p14:creationId xmlns:p14="http://schemas.microsoft.com/office/powerpoint/2010/main" val="370245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EEA177-2E45-4C0F-AC56-E52A4DA65630}" type="slidenum">
              <a:rPr lang="en-GB" smtClean="0"/>
              <a:t>16</a:t>
            </a:fld>
            <a:endParaRPr lang="en-GB" dirty="0"/>
          </a:p>
        </p:txBody>
      </p:sp>
    </p:spTree>
    <p:extLst>
      <p:ext uri="{BB962C8B-B14F-4D97-AF65-F5344CB8AC3E}">
        <p14:creationId xmlns:p14="http://schemas.microsoft.com/office/powerpoint/2010/main" val="404814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a chance to check out key learning from this part of the course, check that all participants are not adversely impact and check if there is any uncertainty or any issues for clarification. Participants will also be invited to message in any thoughts, points or questions at the end of the event.</a:t>
            </a:r>
          </a:p>
        </p:txBody>
      </p:sp>
      <p:sp>
        <p:nvSpPr>
          <p:cNvPr id="4" name="Slide Number Placeholder 3"/>
          <p:cNvSpPr>
            <a:spLocks noGrp="1"/>
          </p:cNvSpPr>
          <p:nvPr>
            <p:ph type="sldNum" sz="quarter" idx="5"/>
          </p:nvPr>
        </p:nvSpPr>
        <p:spPr/>
        <p:txBody>
          <a:bodyPr/>
          <a:lstStyle/>
          <a:p>
            <a:fld id="{99883847-CC40-4D15-8F65-B5853914938A}" type="slidenum">
              <a:rPr lang="en-GB" smtClean="0"/>
              <a:t>21</a:t>
            </a:fld>
            <a:endParaRPr lang="en-GB" dirty="0"/>
          </a:p>
        </p:txBody>
      </p:sp>
    </p:spTree>
    <p:extLst>
      <p:ext uri="{BB962C8B-B14F-4D97-AF65-F5344CB8AC3E}">
        <p14:creationId xmlns:p14="http://schemas.microsoft.com/office/powerpoint/2010/main" val="260223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32AB9-48AD-4459-8028-770A1007E7B4}" type="slidenum">
              <a:rPr lang="en-GB" smtClean="0"/>
              <a:t>22</a:t>
            </a:fld>
            <a:endParaRPr lang="en-GB" dirty="0"/>
          </a:p>
        </p:txBody>
      </p:sp>
    </p:spTree>
    <p:extLst>
      <p:ext uri="{BB962C8B-B14F-4D97-AF65-F5344CB8AC3E}">
        <p14:creationId xmlns:p14="http://schemas.microsoft.com/office/powerpoint/2010/main" val="37701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404658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83719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263489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400509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19933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24079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371321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416270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338581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18954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9DD394-4865-4D19-9CBD-A8F8AC3CA99D}" type="datetimeFigureOut">
              <a:rPr lang="en-GB" smtClean="0"/>
              <a:t>22/07/2025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B8780D9-5B66-43F1-8A63-AA905FCB9C2F}" type="slidenum">
              <a:rPr lang="en-GB" smtClean="0"/>
              <a:t>‹#›</a:t>
            </a:fld>
            <a:endParaRPr lang="en-GB" dirty="0"/>
          </a:p>
        </p:txBody>
      </p:sp>
    </p:spTree>
    <p:extLst>
      <p:ext uri="{BB962C8B-B14F-4D97-AF65-F5344CB8AC3E}">
        <p14:creationId xmlns:p14="http://schemas.microsoft.com/office/powerpoint/2010/main" val="399036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DD394-4865-4D19-9CBD-A8F8AC3CA99D}" type="datetimeFigureOut">
              <a:rPr lang="en-GB" smtClean="0"/>
              <a:t>22/07/2025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780D9-5B66-43F1-8A63-AA905FCB9C2F}" type="slidenum">
              <a:rPr lang="en-GB" smtClean="0"/>
              <a:t>‹#›</a:t>
            </a:fld>
            <a:endParaRPr lang="en-GB" dirty="0"/>
          </a:p>
        </p:txBody>
      </p:sp>
    </p:spTree>
    <p:extLst>
      <p:ext uri="{BB962C8B-B14F-4D97-AF65-F5344CB8AC3E}">
        <p14:creationId xmlns:p14="http://schemas.microsoft.com/office/powerpoint/2010/main" val="1383442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reamstime.com/case-study-text-written-over-green-background-case-study-business-symbols-texture-green-squares-image215597898"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forbes.com/sites/garydrenik/2023/09/08/unveiling-x-the-implications-of-twitters-bold-rebranding-move/" TargetMode="External"/><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commons.wikimedia.org/wiki/file:linkedin_icon.svg" TargetMode="External"/><Relationship Id="rId9"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4D6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5B038-7EF4-4A4D-B06A-B122BF9B7109}"/>
              </a:ext>
            </a:extLst>
          </p:cNvPr>
          <p:cNvSpPr>
            <a:spLocks noGrp="1"/>
          </p:cNvSpPr>
          <p:nvPr>
            <p:ph type="ctrTitle"/>
          </p:nvPr>
        </p:nvSpPr>
        <p:spPr>
          <a:xfrm>
            <a:off x="466221" y="640080"/>
            <a:ext cx="3168968" cy="5578816"/>
          </a:xfrm>
        </p:spPr>
        <p:txBody>
          <a:bodyPr vert="horz" lIns="91440" tIns="45720" rIns="91440" bIns="45720" rtlCol="0" anchor="ctr">
            <a:normAutofit/>
          </a:bodyPr>
          <a:lstStyle/>
          <a:p>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Safeguarding Overview </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for </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Businesses</a:t>
            </a: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endParaRPr lang="en-US" sz="3100" b="1" kern="1200" dirty="0">
              <a:solidFill>
                <a:srgbClr val="FFFFFF"/>
              </a:solidFill>
              <a:latin typeface="+mj-lt"/>
              <a:ea typeface="+mj-ea"/>
              <a:cs typeface="+mj-cs"/>
            </a:endParaRPr>
          </a:p>
        </p:txBody>
      </p:sp>
      <p:pic>
        <p:nvPicPr>
          <p:cNvPr id="5" name="Picture 4" descr="A green and white sign with white text&#10;&#10;AI-generated content may be incorrect.">
            <a:extLst>
              <a:ext uri="{FF2B5EF4-FFF2-40B4-BE49-F238E27FC236}">
                <a16:creationId xmlns:a16="http://schemas.microsoft.com/office/drawing/2014/main" id="{C1B78CA0-3C1F-0A8B-3465-8C1A23445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96883"/>
            <a:ext cx="4094602" cy="4265210"/>
          </a:xfrm>
          <a:prstGeom prst="rect">
            <a:avLst/>
          </a:prstGeom>
        </p:spPr>
      </p:pic>
    </p:spTree>
    <p:extLst>
      <p:ext uri="{BB962C8B-B14F-4D97-AF65-F5344CB8AC3E}">
        <p14:creationId xmlns:p14="http://schemas.microsoft.com/office/powerpoint/2010/main" val="187730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B92C-D88D-0ABB-C98A-F1F7DA6667AD}"/>
              </a:ext>
            </a:extLst>
          </p:cNvPr>
          <p:cNvSpPr>
            <a:spLocks noGrp="1"/>
          </p:cNvSpPr>
          <p:nvPr>
            <p:ph type="title"/>
          </p:nvPr>
        </p:nvSpPr>
        <p:spPr>
          <a:xfrm>
            <a:off x="429369" y="238539"/>
            <a:ext cx="8263890" cy="1030573"/>
          </a:xfrm>
        </p:spPr>
        <p:txBody>
          <a:bodyPr anchor="b">
            <a:normAutofit/>
          </a:bodyPr>
          <a:lstStyle/>
          <a:p>
            <a:pPr algn="ctr"/>
            <a:r>
              <a:rPr lang="en-GB" sz="3200" b="1" dirty="0"/>
              <a:t>Safeguarding in 2025</a:t>
            </a:r>
          </a:p>
        </p:txBody>
      </p:sp>
      <p:sp>
        <p:nvSpPr>
          <p:cNvPr id="3" name="Content Placeholder 2">
            <a:extLst>
              <a:ext uri="{FF2B5EF4-FFF2-40B4-BE49-F238E27FC236}">
                <a16:creationId xmlns:a16="http://schemas.microsoft.com/office/drawing/2014/main" id="{5F6B8089-B0B8-B31B-B773-B0A1813F6525}"/>
              </a:ext>
            </a:extLst>
          </p:cNvPr>
          <p:cNvSpPr>
            <a:spLocks noGrp="1"/>
          </p:cNvSpPr>
          <p:nvPr>
            <p:ph idx="1"/>
          </p:nvPr>
        </p:nvSpPr>
        <p:spPr>
          <a:xfrm>
            <a:off x="429369" y="1470581"/>
            <a:ext cx="5035164" cy="5148879"/>
          </a:xfrm>
        </p:spPr>
        <p:txBody>
          <a:bodyPr anchor="t">
            <a:normAutofit/>
          </a:bodyPr>
          <a:lstStyle/>
          <a:p>
            <a:r>
              <a:rPr lang="en-GB" sz="2000" dirty="0"/>
              <a:t>Child on child abuse and bullying</a:t>
            </a:r>
          </a:p>
          <a:p>
            <a:r>
              <a:rPr lang="en-GB" sz="2000" dirty="0"/>
              <a:t>Online risks and abuse</a:t>
            </a:r>
          </a:p>
          <a:p>
            <a:r>
              <a:rPr lang="en-GB" sz="2000" dirty="0"/>
              <a:t>Contextual safeguarding such as county lines, and child sexual exploitation</a:t>
            </a:r>
          </a:p>
          <a:p>
            <a:r>
              <a:rPr lang="en-GB" sz="2000" dirty="0"/>
              <a:t>Substance misuse (parents and children)</a:t>
            </a:r>
          </a:p>
          <a:p>
            <a:r>
              <a:rPr lang="en-GB" sz="2000" dirty="0"/>
              <a:t>Children living away from home or ‘sofa surfing’- significant increase since 2021</a:t>
            </a:r>
          </a:p>
          <a:p>
            <a:r>
              <a:rPr lang="en-GB" sz="2000" dirty="0"/>
              <a:t>Mental health and self-harm/suicidal ideation</a:t>
            </a:r>
          </a:p>
          <a:p>
            <a:r>
              <a:rPr lang="en-GB" sz="2000" dirty="0"/>
              <a:t>Child poverty</a:t>
            </a:r>
          </a:p>
          <a:p>
            <a:r>
              <a:rPr lang="en-GB" sz="2000" dirty="0"/>
              <a:t>Radicalisation</a:t>
            </a:r>
          </a:p>
          <a:p>
            <a:r>
              <a:rPr lang="en-GB" sz="2000" dirty="0"/>
              <a:t>Increase in complaints and allegations in the workplace</a:t>
            </a:r>
          </a:p>
          <a:p>
            <a:pPr marL="0" indent="0">
              <a:buNone/>
            </a:pPr>
            <a:endParaRPr lang="en-GB" sz="2000" dirty="0"/>
          </a:p>
          <a:p>
            <a:pPr marL="0" indent="0">
              <a:buNone/>
            </a:pPr>
            <a:endParaRPr lang="en-GB" sz="1800" dirty="0"/>
          </a:p>
        </p:txBody>
      </p:sp>
      <p:pic>
        <p:nvPicPr>
          <p:cNvPr id="5" name="Picture 4" descr="Lock with a love heart">
            <a:extLst>
              <a:ext uri="{FF2B5EF4-FFF2-40B4-BE49-F238E27FC236}">
                <a16:creationId xmlns:a16="http://schemas.microsoft.com/office/drawing/2014/main" id="{0F47C043-2CA2-3DDC-9504-2E0FDCD3803E}"/>
              </a:ext>
            </a:extLst>
          </p:cNvPr>
          <p:cNvPicPr>
            <a:picLocks noChangeAspect="1"/>
          </p:cNvPicPr>
          <p:nvPr/>
        </p:nvPicPr>
        <p:blipFill rotWithShape="1">
          <a:blip r:embed="rId2"/>
          <a:srcRect l="30026" r="29388" b="2"/>
          <a:stretch/>
        </p:blipFill>
        <p:spPr>
          <a:xfrm>
            <a:off x="5756743" y="2093976"/>
            <a:ext cx="2955798" cy="4096512"/>
          </a:xfrm>
          <a:prstGeom prst="rect">
            <a:avLst/>
          </a:prstGeom>
        </p:spPr>
      </p:pic>
    </p:spTree>
    <p:extLst>
      <p:ext uri="{BB962C8B-B14F-4D97-AF65-F5344CB8AC3E}">
        <p14:creationId xmlns:p14="http://schemas.microsoft.com/office/powerpoint/2010/main" val="122344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6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een square with white text&#10;&#10;Description automatically generated">
            <a:extLst>
              <a:ext uri="{FF2B5EF4-FFF2-40B4-BE49-F238E27FC236}">
                <a16:creationId xmlns:a16="http://schemas.microsoft.com/office/drawing/2014/main" id="{77B13226-35D1-93CA-299C-56EFC38000A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6466" y="643467"/>
            <a:ext cx="5571066" cy="5571066"/>
          </a:xfrm>
          <a:prstGeom prst="rect">
            <a:avLst/>
          </a:prstGeom>
        </p:spPr>
      </p:pic>
    </p:spTree>
    <p:extLst>
      <p:ext uri="{BB962C8B-B14F-4D97-AF65-F5344CB8AC3E}">
        <p14:creationId xmlns:p14="http://schemas.microsoft.com/office/powerpoint/2010/main" val="321864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D47F-1082-48F0-3E82-10F4131F08A8}"/>
              </a:ext>
            </a:extLst>
          </p:cNvPr>
          <p:cNvSpPr>
            <a:spLocks noGrp="1"/>
          </p:cNvSpPr>
          <p:nvPr>
            <p:ph type="title"/>
          </p:nvPr>
        </p:nvSpPr>
        <p:spPr/>
        <p:txBody>
          <a:bodyPr/>
          <a:lstStyle/>
          <a:p>
            <a:pPr algn="ctr"/>
            <a:r>
              <a:rPr lang="en-GB" sz="3600" b="1" dirty="0">
                <a:effectLst/>
                <a:latin typeface="+mn-lt"/>
                <a:ea typeface="Calibri" panose="020F0502020204030204" pitchFamily="34" charset="0"/>
                <a:cs typeface="Times New Roman" panose="02020603050405020304" pitchFamily="18" charset="0"/>
              </a:rPr>
              <a:t>Case Scenario 1</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8344080-16AF-A4E1-DBFB-988EF09BA2EC}"/>
              </a:ext>
            </a:extLst>
          </p:cNvPr>
          <p:cNvSpPr>
            <a:spLocks noGrp="1"/>
          </p:cNvSpPr>
          <p:nvPr>
            <p:ph idx="1"/>
          </p:nvPr>
        </p:nvSpPr>
        <p:spPr/>
        <p:txBody>
          <a:bodyPr>
            <a:normAutofit/>
          </a:bodyPr>
          <a:lstStyle/>
          <a:p>
            <a:pPr algn="just">
              <a:lnSpc>
                <a:spcPct val="115000"/>
              </a:lnSpc>
              <a:spcAft>
                <a:spcPts val="800"/>
              </a:spcAft>
            </a:pPr>
            <a:r>
              <a:rPr lang="en-GB" sz="1800" dirty="0">
                <a:effectLst/>
                <a:ea typeface="Calibri" panose="020F0502020204030204" pitchFamily="34" charset="0"/>
                <a:cs typeface="Times New Roman" panose="02020603050405020304" pitchFamily="18" charset="0"/>
              </a:rPr>
              <a:t>An event is underway which your organisation has been involved in organising and hosting. One of the attendees is a young person who is aggressive and hostile to female staff and other female attendees. You have heard him make derogatory comments to other males on the event, as well as heard that he is taking photos of different people using a filter which others are laughing at. You have observed him doing this and also note that he has signs of self-harm on his arms.</a:t>
            </a:r>
          </a:p>
          <a:p>
            <a:pPr algn="just">
              <a:lnSpc>
                <a:spcPct val="115000"/>
              </a:lnSpc>
              <a:spcAft>
                <a:spcPts val="800"/>
              </a:spcAft>
            </a:pPr>
            <a:r>
              <a:rPr lang="en-GB" sz="1800" dirty="0">
                <a:effectLst/>
                <a:ea typeface="Calibri" panose="020F0502020204030204" pitchFamily="34" charset="0"/>
                <a:cs typeface="Times New Roman" panose="02020603050405020304" pitchFamily="18" charset="0"/>
              </a:rPr>
              <a:t> </a:t>
            </a:r>
            <a:r>
              <a:rPr lang="en-GB" sz="1800" b="1" dirty="0">
                <a:effectLst/>
                <a:ea typeface="Calibri" panose="020F0502020204030204" pitchFamily="34" charset="0"/>
                <a:cs typeface="Times New Roman" panose="02020603050405020304" pitchFamily="18" charset="0"/>
              </a:rPr>
              <a:t>What are your concerns?</a:t>
            </a:r>
          </a:p>
          <a:p>
            <a:pPr algn="just">
              <a:lnSpc>
                <a:spcPct val="115000"/>
              </a:lnSpc>
              <a:spcAft>
                <a:spcPts val="800"/>
              </a:spcAft>
            </a:pPr>
            <a:r>
              <a:rPr lang="en-GB" sz="1800" b="1" dirty="0">
                <a:ea typeface="Calibri" panose="020F0502020204030204" pitchFamily="34" charset="0"/>
                <a:cs typeface="Times New Roman" panose="02020603050405020304" pitchFamily="18" charset="0"/>
              </a:rPr>
              <a:t>Is it your responsibility to take any action and if so, what?</a:t>
            </a:r>
            <a:endParaRPr lang="en-GB" sz="1800" b="1"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4251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605F-25A2-4860-65A8-0419074B04EA}"/>
              </a:ext>
            </a:extLst>
          </p:cNvPr>
          <p:cNvSpPr>
            <a:spLocks noGrp="1"/>
          </p:cNvSpPr>
          <p:nvPr>
            <p:ph type="title"/>
          </p:nvPr>
        </p:nvSpPr>
        <p:spPr/>
        <p:txBody>
          <a:bodyPr/>
          <a:lstStyle/>
          <a:p>
            <a:pPr algn="ctr"/>
            <a:r>
              <a:rPr lang="en-GB" sz="3600" b="1" dirty="0">
                <a:effectLst/>
                <a:latin typeface="+mn-lt"/>
                <a:ea typeface="Calibri" panose="020F0502020204030204" pitchFamily="34" charset="0"/>
                <a:cs typeface="Times New Roman" panose="02020603050405020304" pitchFamily="18" charset="0"/>
              </a:rPr>
              <a:t>Case Scenario 2</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9F05B3E-4A8A-73C1-2C9C-B4D8DB2652E1}"/>
              </a:ext>
            </a:extLst>
          </p:cNvPr>
          <p:cNvSpPr>
            <a:spLocks noGrp="1"/>
          </p:cNvSpPr>
          <p:nvPr>
            <p:ph idx="1"/>
          </p:nvPr>
        </p:nvSpPr>
        <p:spPr/>
        <p:txBody>
          <a:bodyPr/>
          <a:lstStyle/>
          <a:p>
            <a:pPr marL="0" indent="0">
              <a:buNone/>
            </a:pPr>
            <a:r>
              <a:rPr lang="en-GB" sz="1800" dirty="0">
                <a:effectLst/>
                <a:ea typeface="Calibri" panose="020F0502020204030204" pitchFamily="34" charset="0"/>
                <a:cs typeface="Times New Roman" panose="02020603050405020304" pitchFamily="18" charset="0"/>
              </a:rPr>
              <a:t>An </a:t>
            </a:r>
            <a:r>
              <a:rPr lang="en-GB" sz="1800" dirty="0">
                <a:ea typeface="Calibri" panose="020F0502020204030204" pitchFamily="34" charset="0"/>
                <a:cs typeface="Times New Roman" panose="02020603050405020304" pitchFamily="18" charset="0"/>
              </a:rPr>
              <a:t>employee</a:t>
            </a:r>
            <a:r>
              <a:rPr lang="en-GB" sz="1800" dirty="0">
                <a:effectLst/>
                <a:ea typeface="Calibri" panose="020F0502020204030204" pitchFamily="34" charset="0"/>
                <a:cs typeface="Times New Roman" panose="02020603050405020304" pitchFamily="18" charset="0"/>
              </a:rPr>
              <a:t> has been with you for 6 months. They are doing well. The only concern is that you hear from other employees that they often voice views which could be considered racist</a:t>
            </a:r>
            <a:r>
              <a:rPr lang="en-GB" sz="1800" dirty="0">
                <a:ea typeface="Calibri" panose="020F0502020204030204" pitchFamily="34" charset="0"/>
                <a:cs typeface="Times New Roman" panose="02020603050405020304" pitchFamily="18" charset="0"/>
              </a:rPr>
              <a:t> </a:t>
            </a:r>
            <a:r>
              <a:rPr lang="en-GB" sz="1800" dirty="0">
                <a:effectLst/>
                <a:ea typeface="Calibri" panose="020F0502020204030204" pitchFamily="34" charset="0"/>
                <a:cs typeface="Times New Roman" panose="02020603050405020304" pitchFamily="18" charset="0"/>
              </a:rPr>
              <a:t>and often show others social media posts about migrants. </a:t>
            </a:r>
          </a:p>
          <a:p>
            <a:pPr marL="0" indent="0">
              <a:buNone/>
            </a:pPr>
            <a:r>
              <a:rPr lang="en-GB" sz="1800" dirty="0">
                <a:effectLst/>
                <a:ea typeface="Calibri" panose="020F0502020204030204" pitchFamily="34" charset="0"/>
                <a:cs typeface="Times New Roman" panose="02020603050405020304" pitchFamily="18" charset="0"/>
              </a:rPr>
              <a:t>Today you discover that they are planning to take part in a protest outside a local hotel which is housing asylum seekers.</a:t>
            </a:r>
          </a:p>
          <a:p>
            <a:pPr marL="0" indent="0">
              <a:buNone/>
            </a:pPr>
            <a:endParaRPr lang="en-GB" sz="1800" dirty="0">
              <a:ea typeface="Calibri" panose="020F0502020204030204" pitchFamily="34" charset="0"/>
              <a:cs typeface="Times New Roman" panose="02020603050405020304" pitchFamily="18" charset="0"/>
            </a:endParaRPr>
          </a:p>
          <a:p>
            <a:pPr algn="just">
              <a:lnSpc>
                <a:spcPct val="115000"/>
              </a:lnSpc>
              <a:spcAft>
                <a:spcPts val="800"/>
              </a:spcAft>
            </a:pPr>
            <a:r>
              <a:rPr lang="en-GB" sz="1800" b="1" dirty="0">
                <a:latin typeface="Arial" panose="020B0604020202020204" pitchFamily="34" charset="0"/>
                <a:ea typeface="Calibri" panose="020F0502020204030204" pitchFamily="34" charset="0"/>
                <a:cs typeface="Times New Roman" panose="02020603050405020304" pitchFamily="18" charset="0"/>
              </a:rPr>
              <a:t>What are your concerns?</a:t>
            </a:r>
          </a:p>
          <a:p>
            <a:pPr algn="just">
              <a:lnSpc>
                <a:spcPct val="115000"/>
              </a:lnSpc>
              <a:spcAft>
                <a:spcPts val="800"/>
              </a:spcAft>
            </a:pPr>
            <a:r>
              <a:rPr lang="en-GB" sz="1800" b="1" dirty="0">
                <a:latin typeface="Arial" panose="020B0604020202020204" pitchFamily="34" charset="0"/>
                <a:ea typeface="Calibri" panose="020F0502020204030204" pitchFamily="34" charset="0"/>
                <a:cs typeface="Times New Roman" panose="02020603050405020304" pitchFamily="18" charset="0"/>
              </a:rPr>
              <a:t>Is it your responsibility to take any action and if so, what?</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1811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0F49-D836-3EA6-E39B-024A82C8F92E}"/>
              </a:ext>
            </a:extLst>
          </p:cNvPr>
          <p:cNvSpPr>
            <a:spLocks noGrp="1"/>
          </p:cNvSpPr>
          <p:nvPr>
            <p:ph type="title"/>
          </p:nvPr>
        </p:nvSpPr>
        <p:spPr/>
        <p:txBody>
          <a:bodyPr/>
          <a:lstStyle/>
          <a:p>
            <a:pPr algn="ctr"/>
            <a:r>
              <a:rPr lang="en-GB" sz="3600" b="1" dirty="0">
                <a:effectLst/>
                <a:latin typeface="+mn-lt"/>
                <a:ea typeface="Calibri" panose="020F0502020204030204" pitchFamily="34" charset="0"/>
                <a:cs typeface="Times New Roman" panose="02020603050405020304" pitchFamily="18" charset="0"/>
              </a:rPr>
              <a:t>Case Scenario 3</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223E6E4-84F1-914C-170B-2C075E8D0828}"/>
              </a:ext>
            </a:extLst>
          </p:cNvPr>
          <p:cNvSpPr>
            <a:spLocks noGrp="1"/>
          </p:cNvSpPr>
          <p:nvPr>
            <p:ph idx="1"/>
          </p:nvPr>
        </p:nvSpPr>
        <p:spPr/>
        <p:txBody>
          <a:bodyPr/>
          <a:lstStyle/>
          <a:p>
            <a:pPr marL="0" indent="0">
              <a:buNone/>
            </a:pPr>
            <a:r>
              <a:rPr lang="en-GB" sz="1800" dirty="0">
                <a:effectLst/>
                <a:ea typeface="Calibri" panose="020F0502020204030204" pitchFamily="34" charset="0"/>
                <a:cs typeface="Times New Roman" panose="02020603050405020304" pitchFamily="18" charset="0"/>
              </a:rPr>
              <a:t>You are responsible for a young apprentice who has poor personal hygiene and discoloured teeth. They often appear at work late, and unkempt. They do not appear to have any social skills. You have noticed that they appear to have poor eyesight. Both staff and clients are complaining.  You have received complaints from staff that the young person is asking for money, and food, and you have heard stories of them going into the bin after lunchtime to get out food that someone has thrown away. You know that they have younger siblings at home.</a:t>
            </a:r>
          </a:p>
          <a:p>
            <a:pPr marL="0" indent="0">
              <a:buNone/>
            </a:pPr>
            <a:endParaRPr lang="en-GB" sz="1800" dirty="0">
              <a:ea typeface="Calibri" panose="020F0502020204030204" pitchFamily="34" charset="0"/>
              <a:cs typeface="Times New Roman" panose="02020603050405020304" pitchFamily="18" charset="0"/>
            </a:endParaRPr>
          </a:p>
          <a:p>
            <a:pPr algn="just">
              <a:lnSpc>
                <a:spcPct val="115000"/>
              </a:lnSpc>
              <a:spcAft>
                <a:spcPts val="800"/>
              </a:spcAft>
            </a:pPr>
            <a:r>
              <a:rPr lang="en-GB" sz="1800" b="1" dirty="0">
                <a:latin typeface="Arial" panose="020B0604020202020204" pitchFamily="34" charset="0"/>
                <a:ea typeface="Calibri" panose="020F0502020204030204" pitchFamily="34" charset="0"/>
                <a:cs typeface="Times New Roman" panose="02020603050405020304" pitchFamily="18" charset="0"/>
              </a:rPr>
              <a:t>What are your concerns?</a:t>
            </a:r>
          </a:p>
          <a:p>
            <a:pPr algn="just">
              <a:lnSpc>
                <a:spcPct val="115000"/>
              </a:lnSpc>
              <a:spcAft>
                <a:spcPts val="800"/>
              </a:spcAft>
            </a:pPr>
            <a:r>
              <a:rPr lang="en-GB" sz="1800" b="1" dirty="0">
                <a:latin typeface="Arial" panose="020B0604020202020204" pitchFamily="34" charset="0"/>
                <a:ea typeface="Calibri" panose="020F0502020204030204" pitchFamily="34" charset="0"/>
                <a:cs typeface="Times New Roman" panose="02020603050405020304" pitchFamily="18" charset="0"/>
              </a:rPr>
              <a:t>Is it your responsibility to take any action and if so, what?</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7630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2C2B-74ED-6529-D8ED-40822ACA02DC}"/>
              </a:ext>
            </a:extLst>
          </p:cNvPr>
          <p:cNvSpPr>
            <a:spLocks noGrp="1"/>
          </p:cNvSpPr>
          <p:nvPr>
            <p:ph type="title"/>
          </p:nvPr>
        </p:nvSpPr>
        <p:spPr/>
        <p:txBody>
          <a:bodyPr/>
          <a:lstStyle/>
          <a:p>
            <a:pPr algn="ctr"/>
            <a:r>
              <a:rPr lang="en-GB" sz="3600" b="1" dirty="0">
                <a:effectLst/>
                <a:latin typeface="+mn-lt"/>
                <a:ea typeface="Calibri" panose="020F0502020204030204" pitchFamily="34" charset="0"/>
                <a:cs typeface="Times New Roman" panose="02020603050405020304" pitchFamily="18" charset="0"/>
              </a:rPr>
              <a:t>Case Scenario 4</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86302F6-729D-FB8C-C691-91789D016FA8}"/>
              </a:ext>
            </a:extLst>
          </p:cNvPr>
          <p:cNvSpPr>
            <a:spLocks noGrp="1"/>
          </p:cNvSpPr>
          <p:nvPr>
            <p:ph idx="1"/>
          </p:nvPr>
        </p:nvSpPr>
        <p:spPr/>
        <p:txBody>
          <a:bodyPr/>
          <a:lstStyle/>
          <a:p>
            <a:pPr marL="0" indent="0">
              <a:buNone/>
            </a:pPr>
            <a:r>
              <a:rPr lang="en-GB" sz="1800" dirty="0">
                <a:effectLst/>
                <a:ea typeface="Calibri" panose="020F0502020204030204" pitchFamily="34" charset="0"/>
                <a:cs typeface="Times New Roman" panose="02020603050405020304" pitchFamily="18" charset="0"/>
              </a:rPr>
              <a:t>A member of staff has spoken to you in confidence about another staff member. They say that a number of people in your organisation are uncomfortable around them as they have poor boundaries, often making sexualised comments and jokes. Some staff actively avoid being alone with them. The staff member tells you that this person often targets young workers; either bullying and making fun of the males and flirting with the females. They say that several </a:t>
            </a:r>
            <a:r>
              <a:rPr lang="en-GB" sz="1800" dirty="0">
                <a:ea typeface="Calibri" panose="020F0502020204030204" pitchFamily="34" charset="0"/>
                <a:cs typeface="Times New Roman" panose="02020603050405020304" pitchFamily="18" charset="0"/>
              </a:rPr>
              <a:t>people</a:t>
            </a:r>
            <a:r>
              <a:rPr lang="en-GB" sz="1800" dirty="0">
                <a:effectLst/>
                <a:ea typeface="Calibri" panose="020F0502020204030204" pitchFamily="34" charset="0"/>
                <a:cs typeface="Times New Roman" panose="02020603050405020304" pitchFamily="18" charset="0"/>
              </a:rPr>
              <a:t> have left or called in sick as a result of this.</a:t>
            </a:r>
          </a:p>
          <a:p>
            <a:pPr marL="0" indent="0">
              <a:buNone/>
            </a:pPr>
            <a:endParaRPr lang="en-GB" sz="1800" dirty="0">
              <a:ea typeface="Calibri" panose="020F0502020204030204" pitchFamily="34" charset="0"/>
              <a:cs typeface="Times New Roman" panose="02020603050405020304" pitchFamily="18" charset="0"/>
            </a:endParaRPr>
          </a:p>
          <a:p>
            <a:pPr algn="just">
              <a:lnSpc>
                <a:spcPct val="115000"/>
              </a:lnSpc>
              <a:spcAft>
                <a:spcPts val="800"/>
              </a:spcAft>
            </a:pPr>
            <a:r>
              <a:rPr lang="en-GB" sz="1800" b="1" dirty="0">
                <a:latin typeface="Arial" panose="020B0604020202020204" pitchFamily="34" charset="0"/>
                <a:ea typeface="Calibri" panose="020F0502020204030204" pitchFamily="34" charset="0"/>
                <a:cs typeface="Times New Roman" panose="02020603050405020304" pitchFamily="18" charset="0"/>
              </a:rPr>
              <a:t>What are your concerns?</a:t>
            </a:r>
          </a:p>
          <a:p>
            <a:pPr algn="just">
              <a:lnSpc>
                <a:spcPct val="115000"/>
              </a:lnSpc>
              <a:spcAft>
                <a:spcPts val="800"/>
              </a:spcAft>
            </a:pPr>
            <a:r>
              <a:rPr lang="en-GB" sz="1800" b="1" dirty="0">
                <a:latin typeface="Arial" panose="020B0604020202020204" pitchFamily="34" charset="0"/>
                <a:ea typeface="Calibri" panose="020F0502020204030204" pitchFamily="34" charset="0"/>
                <a:cs typeface="Times New Roman" panose="02020603050405020304" pitchFamily="18" charset="0"/>
              </a:rPr>
              <a:t>Is it your responsibility to take any action and if so, what?</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1"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4395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B55FE-D1B8-456A-9837-ACEA58B0D3E3}"/>
              </a:ext>
            </a:extLst>
          </p:cNvPr>
          <p:cNvSpPr>
            <a:spLocks noGrp="1"/>
          </p:cNvSpPr>
          <p:nvPr>
            <p:ph type="title"/>
          </p:nvPr>
        </p:nvSpPr>
        <p:spPr>
          <a:xfrm>
            <a:off x="782723" y="809898"/>
            <a:ext cx="7457037" cy="1554480"/>
          </a:xfrm>
        </p:spPr>
        <p:txBody>
          <a:bodyPr anchor="ctr">
            <a:normAutofit/>
          </a:bodyPr>
          <a:lstStyle/>
          <a:p>
            <a:r>
              <a:rPr lang="en-GB" sz="3200" b="1" dirty="0"/>
              <a:t>When working with safeguarding issues, you should consider…</a:t>
            </a:r>
          </a:p>
        </p:txBody>
      </p:sp>
      <p:sp>
        <p:nvSpPr>
          <p:cNvPr id="3" name="Content Placeholder 2">
            <a:extLst>
              <a:ext uri="{FF2B5EF4-FFF2-40B4-BE49-F238E27FC236}">
                <a16:creationId xmlns:a16="http://schemas.microsoft.com/office/drawing/2014/main" id="{4107138D-249A-49A6-890C-E1B1F467441B}"/>
              </a:ext>
            </a:extLst>
          </p:cNvPr>
          <p:cNvSpPr>
            <a:spLocks noGrp="1"/>
          </p:cNvSpPr>
          <p:nvPr>
            <p:ph idx="1"/>
          </p:nvPr>
        </p:nvSpPr>
        <p:spPr>
          <a:xfrm>
            <a:off x="783771" y="3017522"/>
            <a:ext cx="7455989" cy="3124658"/>
          </a:xfrm>
        </p:spPr>
        <p:txBody>
          <a:bodyPr anchor="ctr">
            <a:normAutofit/>
          </a:bodyPr>
          <a:lstStyle/>
          <a:p>
            <a:r>
              <a:rPr lang="en-GB" sz="2000" dirty="0"/>
              <a:t>Everything from </a:t>
            </a:r>
          </a:p>
          <a:p>
            <a:pPr lvl="1"/>
            <a:r>
              <a:rPr lang="en-GB" sz="2000" dirty="0"/>
              <a:t>Staff recruitment and training</a:t>
            </a:r>
          </a:p>
          <a:p>
            <a:pPr lvl="1"/>
            <a:r>
              <a:rPr lang="en-GB" sz="2000" dirty="0"/>
              <a:t>Setting expectations and boundaries </a:t>
            </a:r>
          </a:p>
          <a:p>
            <a:pPr lvl="1"/>
            <a:r>
              <a:rPr lang="en-GB" sz="2000" dirty="0"/>
              <a:t>Workplace culture and conduct including whistleblowing</a:t>
            </a:r>
          </a:p>
          <a:p>
            <a:pPr lvl="1"/>
            <a:r>
              <a:rPr lang="en-GB" sz="2000" dirty="0"/>
              <a:t>Relevant policies and case management systems</a:t>
            </a:r>
          </a:p>
          <a:p>
            <a:pPr lvl="1"/>
            <a:r>
              <a:rPr lang="en-GB" sz="2000" dirty="0"/>
              <a:t>Staff knowledge and application of policies</a:t>
            </a:r>
          </a:p>
          <a:p>
            <a:pPr lvl="1"/>
            <a:r>
              <a:rPr lang="en-GB" sz="2000" dirty="0"/>
              <a:t>Arrangements with third parties such as colleges</a:t>
            </a:r>
          </a:p>
          <a:p>
            <a:pPr lvl="1"/>
            <a:r>
              <a:rPr lang="en-GB" sz="2000" dirty="0"/>
              <a:t>Apprenticeship/staff feedback especially exit interviews</a:t>
            </a:r>
          </a:p>
          <a:p>
            <a:pPr lvl="1"/>
            <a:r>
              <a:rPr lang="en-GB" sz="2000" dirty="0"/>
              <a:t>Event planning and risk assessments</a:t>
            </a:r>
          </a:p>
          <a:p>
            <a:pPr marL="457200" lvl="1" indent="0">
              <a:buNone/>
            </a:pPr>
            <a:endParaRPr lang="en-GB" sz="2100" dirty="0"/>
          </a:p>
          <a:p>
            <a:pPr lvl="1"/>
            <a:endParaRPr lang="en-GB" sz="2100" dirty="0"/>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A6355-9671-4815-843B-306B7F442C15}"/>
              </a:ext>
            </a:extLst>
          </p:cNvPr>
          <p:cNvSpPr>
            <a:spLocks noGrp="1"/>
          </p:cNvSpPr>
          <p:nvPr>
            <p:ph type="title"/>
          </p:nvPr>
        </p:nvSpPr>
        <p:spPr>
          <a:xfrm>
            <a:off x="782723" y="809898"/>
            <a:ext cx="7457037" cy="1554480"/>
          </a:xfrm>
        </p:spPr>
        <p:txBody>
          <a:bodyPr anchor="ctr">
            <a:normAutofit/>
          </a:bodyPr>
          <a:lstStyle/>
          <a:p>
            <a:r>
              <a:rPr lang="en-GB" sz="3200" b="1" dirty="0"/>
              <a:t>All staff have a responsibility to:</a:t>
            </a:r>
          </a:p>
        </p:txBody>
      </p:sp>
      <p:sp>
        <p:nvSpPr>
          <p:cNvPr id="11" name="Content Placeholder 2">
            <a:extLst>
              <a:ext uri="{FF2B5EF4-FFF2-40B4-BE49-F238E27FC236}">
                <a16:creationId xmlns:a16="http://schemas.microsoft.com/office/drawing/2014/main" id="{01976FAC-E5DD-4319-9F69-04A3DFE0A9AB}"/>
              </a:ext>
            </a:extLst>
          </p:cNvPr>
          <p:cNvSpPr>
            <a:spLocks noGrp="1"/>
          </p:cNvSpPr>
          <p:nvPr>
            <p:ph idx="1"/>
          </p:nvPr>
        </p:nvSpPr>
        <p:spPr>
          <a:xfrm>
            <a:off x="628651" y="2508069"/>
            <a:ext cx="7611110" cy="3833545"/>
          </a:xfrm>
        </p:spPr>
        <p:txBody>
          <a:bodyPr anchor="ctr">
            <a:normAutofit/>
          </a:bodyPr>
          <a:lstStyle/>
          <a:p>
            <a:pPr marL="800100" lvl="1" indent="-342900">
              <a:defRPr/>
            </a:pPr>
            <a:r>
              <a:rPr lang="en-GB" sz="2000" dirty="0"/>
              <a:t>Provide a safe environment including considerations for children and young adults who are apprentices</a:t>
            </a:r>
          </a:p>
          <a:p>
            <a:pPr marL="800100" lvl="1" indent="-342900">
              <a:defRPr/>
            </a:pPr>
            <a:r>
              <a:rPr lang="en-GB" sz="2000" dirty="0"/>
              <a:t>Attend safeguarding training and be aware of what action to take if they have concerns about a child, adult, member of staff or another professional</a:t>
            </a:r>
          </a:p>
          <a:p>
            <a:pPr marL="800100" lvl="1" indent="-342900">
              <a:defRPr/>
            </a:pPr>
            <a:r>
              <a:rPr lang="en-GB" sz="2000" dirty="0"/>
              <a:t>Follow systems within their setting (including safeguarding policy, code of conduct)</a:t>
            </a:r>
          </a:p>
          <a:p>
            <a:pPr marL="800100" lvl="1" indent="-342900">
              <a:defRPr/>
            </a:pPr>
            <a:r>
              <a:rPr lang="en-GB" sz="2000" dirty="0"/>
              <a:t>Be part of a process that identifies those who are a risk or intend harm </a:t>
            </a:r>
          </a:p>
          <a:p>
            <a:pPr marL="800100" lvl="1" indent="-342900">
              <a:defRPr/>
            </a:pPr>
            <a:r>
              <a:rPr lang="en-GB" sz="2000" dirty="0" err="1"/>
              <a:t>Whistleblow</a:t>
            </a:r>
            <a:r>
              <a:rPr lang="en-GB" sz="2000" dirty="0"/>
              <a:t> when they have concerns about practice (internally or externally)</a:t>
            </a:r>
          </a:p>
        </p:txBody>
      </p:sp>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B2446-F816-5A98-6C72-8F0F29C7B188}"/>
              </a:ext>
            </a:extLst>
          </p:cNvPr>
          <p:cNvSpPr>
            <a:spLocks noGrp="1"/>
          </p:cNvSpPr>
          <p:nvPr>
            <p:ph type="title"/>
          </p:nvPr>
        </p:nvSpPr>
        <p:spPr>
          <a:xfrm>
            <a:off x="628650" y="557188"/>
            <a:ext cx="7886700" cy="1133499"/>
          </a:xfrm>
        </p:spPr>
        <p:txBody>
          <a:bodyPr>
            <a:normAutofit/>
          </a:bodyPr>
          <a:lstStyle/>
          <a:p>
            <a:pPr algn="ctr"/>
            <a:r>
              <a:rPr lang="en-GB" sz="3500" b="1" dirty="0"/>
              <a:t>What everyone in your business needs to know as a minimum</a:t>
            </a:r>
          </a:p>
        </p:txBody>
      </p:sp>
      <p:graphicFrame>
        <p:nvGraphicFramePr>
          <p:cNvPr id="20" name="Content Placeholder 2">
            <a:extLst>
              <a:ext uri="{FF2B5EF4-FFF2-40B4-BE49-F238E27FC236}">
                <a16:creationId xmlns:a16="http://schemas.microsoft.com/office/drawing/2014/main" id="{1318C12C-6193-04A7-6C5E-8089D46E21D8}"/>
              </a:ext>
            </a:extLst>
          </p:cNvPr>
          <p:cNvGraphicFramePr>
            <a:graphicFrameLocks noGrp="1"/>
          </p:cNvGraphicFramePr>
          <p:nvPr>
            <p:ph idx="1"/>
            <p:extLst>
              <p:ext uri="{D42A27DB-BD31-4B8C-83A1-F6EECF244321}">
                <p14:modId xmlns:p14="http://schemas.microsoft.com/office/powerpoint/2010/main" val="2830448470"/>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3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CCCA8E5-638C-4611-AF2A-0A38A0DB9D4F}"/>
              </a:ext>
            </a:extLst>
          </p:cNvPr>
          <p:cNvSpPr>
            <a:spLocks noGrp="1"/>
          </p:cNvSpPr>
          <p:nvPr>
            <p:ph type="title"/>
          </p:nvPr>
        </p:nvSpPr>
        <p:spPr>
          <a:xfrm>
            <a:off x="718879" y="800392"/>
            <a:ext cx="7698523" cy="1212102"/>
          </a:xfrm>
        </p:spPr>
        <p:txBody>
          <a:bodyPr>
            <a:normAutofit/>
          </a:bodyPr>
          <a:lstStyle/>
          <a:p>
            <a:pPr algn="ctr"/>
            <a:r>
              <a:rPr lang="en-GB" sz="3500" b="1" dirty="0">
                <a:solidFill>
                  <a:srgbClr val="FFFFFF"/>
                </a:solidFill>
              </a:rPr>
              <a:t>10 steps to success in safeguarding </a:t>
            </a:r>
          </a:p>
        </p:txBody>
      </p:sp>
      <p:sp>
        <p:nvSpPr>
          <p:cNvPr id="3" name="Content Placeholder 2">
            <a:extLst>
              <a:ext uri="{FF2B5EF4-FFF2-40B4-BE49-F238E27FC236}">
                <a16:creationId xmlns:a16="http://schemas.microsoft.com/office/drawing/2014/main" id="{83E3E39C-667D-49C1-BC88-83DB7C450847}"/>
              </a:ext>
            </a:extLst>
          </p:cNvPr>
          <p:cNvSpPr>
            <a:spLocks noGrp="1"/>
          </p:cNvSpPr>
          <p:nvPr>
            <p:ph idx="1"/>
          </p:nvPr>
        </p:nvSpPr>
        <p:spPr>
          <a:xfrm>
            <a:off x="1025718" y="2490436"/>
            <a:ext cx="7281746" cy="4367564"/>
          </a:xfrm>
        </p:spPr>
        <p:txBody>
          <a:bodyPr anchor="ctr">
            <a:normAutofit fontScale="85000" lnSpcReduction="20000"/>
          </a:bodyPr>
          <a:lstStyle/>
          <a:p>
            <a:pPr marL="0" indent="0">
              <a:buNone/>
            </a:pPr>
            <a:endParaRPr lang="en-GB" sz="2300" dirty="0"/>
          </a:p>
          <a:p>
            <a:pPr marL="457200" indent="-457200">
              <a:buFont typeface="+mj-lt"/>
              <a:buAutoNum type="arabicPeriod"/>
            </a:pPr>
            <a:r>
              <a:rPr lang="en-GB" sz="2300" dirty="0"/>
              <a:t>Safer recruitment and safe workplace practice</a:t>
            </a:r>
          </a:p>
          <a:p>
            <a:pPr marL="457200" indent="-457200">
              <a:buFont typeface="+mj-lt"/>
              <a:buAutoNum type="arabicPeriod"/>
            </a:pPr>
            <a:r>
              <a:rPr lang="en-GB" sz="2300" dirty="0"/>
              <a:t>‘Whole team’ approach</a:t>
            </a:r>
          </a:p>
          <a:p>
            <a:pPr marL="457200" indent="-457200">
              <a:buFont typeface="+mj-lt"/>
              <a:buAutoNum type="arabicPeriod"/>
            </a:pPr>
            <a:r>
              <a:rPr lang="en-GB" sz="2300" dirty="0"/>
              <a:t>Ensuring that good quality policies (including Code of Conduct) are in place and that staff are appropriately skilled</a:t>
            </a:r>
          </a:p>
          <a:p>
            <a:pPr marL="457200" indent="-457200">
              <a:buFont typeface="+mj-lt"/>
              <a:buAutoNum type="arabicPeriod"/>
            </a:pPr>
            <a:r>
              <a:rPr lang="en-GB" sz="2300" dirty="0"/>
              <a:t>Know your apprentices/staff and customers!</a:t>
            </a:r>
          </a:p>
          <a:p>
            <a:pPr marL="457200" indent="-457200">
              <a:buFont typeface="+mj-lt"/>
              <a:buAutoNum type="arabicPeriod"/>
            </a:pPr>
            <a:r>
              <a:rPr lang="en-GB" sz="2300" dirty="0"/>
              <a:t>Support staff in raising concerns</a:t>
            </a:r>
          </a:p>
          <a:p>
            <a:pPr marL="457200" indent="-457200">
              <a:buFont typeface="+mj-lt"/>
              <a:buAutoNum type="arabicPeriod"/>
            </a:pPr>
            <a:r>
              <a:rPr lang="en-GB" sz="2300" dirty="0"/>
              <a:t>Review cases to consider how risks are being managed, or incidents responded to</a:t>
            </a:r>
          </a:p>
          <a:p>
            <a:pPr marL="457200" indent="-457200">
              <a:buFont typeface="+mj-lt"/>
              <a:buAutoNum type="arabicPeriod"/>
            </a:pPr>
            <a:r>
              <a:rPr lang="en-GB" sz="2300" dirty="0"/>
              <a:t>Audits/analysis to identify common themes, risks and areas for improvement</a:t>
            </a:r>
          </a:p>
          <a:p>
            <a:pPr marL="457200" indent="-457200">
              <a:buFont typeface="+mj-lt"/>
              <a:buAutoNum type="arabicPeriod"/>
            </a:pPr>
            <a:r>
              <a:rPr lang="en-GB" sz="2300" dirty="0"/>
              <a:t>Get support when you need it</a:t>
            </a:r>
          </a:p>
          <a:p>
            <a:pPr marL="457200" indent="-457200">
              <a:buFont typeface="+mj-lt"/>
              <a:buAutoNum type="arabicPeriod"/>
            </a:pPr>
            <a:r>
              <a:rPr lang="en-GB" sz="2300" dirty="0"/>
              <a:t>Partnership working and arrangements</a:t>
            </a:r>
          </a:p>
          <a:p>
            <a:pPr marL="457200" indent="-457200">
              <a:buFont typeface="+mj-lt"/>
              <a:buAutoNum type="arabicPeriod"/>
            </a:pPr>
            <a:r>
              <a:rPr lang="en-GB" sz="2300" dirty="0"/>
              <a:t>Keep updated</a:t>
            </a:r>
          </a:p>
          <a:p>
            <a:pPr marL="0" indent="0">
              <a:buNone/>
            </a:pPr>
            <a:endParaRPr lang="en-GB" sz="1900" dirty="0"/>
          </a:p>
          <a:p>
            <a:pPr marL="0" indent="0">
              <a:buNone/>
            </a:pPr>
            <a:endParaRPr lang="en-GB" sz="1900" dirty="0"/>
          </a:p>
        </p:txBody>
      </p:sp>
    </p:spTree>
    <p:extLst>
      <p:ext uri="{BB962C8B-B14F-4D97-AF65-F5344CB8AC3E}">
        <p14:creationId xmlns:p14="http://schemas.microsoft.com/office/powerpoint/2010/main" val="18430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7252-6FD4-4245-943A-57C70147A56D}"/>
              </a:ext>
            </a:extLst>
          </p:cNvPr>
          <p:cNvSpPr>
            <a:spLocks noGrp="1"/>
          </p:cNvSpPr>
          <p:nvPr>
            <p:ph type="title"/>
          </p:nvPr>
        </p:nvSpPr>
        <p:spPr>
          <a:xfrm>
            <a:off x="486696" y="629266"/>
            <a:ext cx="4817137" cy="682699"/>
          </a:xfrm>
        </p:spPr>
        <p:txBody>
          <a:bodyPr>
            <a:normAutofit/>
          </a:bodyPr>
          <a:lstStyle/>
          <a:p>
            <a:pPr algn="ctr"/>
            <a:r>
              <a:rPr lang="en-GB" sz="3200" b="1" dirty="0"/>
              <a:t>Who am I?</a:t>
            </a:r>
          </a:p>
        </p:txBody>
      </p:sp>
      <p:sp>
        <p:nvSpPr>
          <p:cNvPr id="10" name="Content Placeholder 9"/>
          <p:cNvSpPr>
            <a:spLocks noGrp="1"/>
          </p:cNvSpPr>
          <p:nvPr>
            <p:ph idx="1"/>
          </p:nvPr>
        </p:nvSpPr>
        <p:spPr>
          <a:xfrm>
            <a:off x="486698" y="1228436"/>
            <a:ext cx="4817136" cy="5295194"/>
          </a:xfrm>
        </p:spPr>
        <p:txBody>
          <a:bodyPr>
            <a:noAutofit/>
          </a:bodyPr>
          <a:lstStyle/>
          <a:p>
            <a:pPr marL="257175" indent="-257175"/>
            <a:r>
              <a:rPr lang="en-US" sz="1800" dirty="0"/>
              <a:t>Former solicitor. From 2000-2002 Research and Development Officer employed to lead the Home Office funded pilot in </a:t>
            </a:r>
            <a:r>
              <a:rPr lang="en-US" sz="1800" dirty="0" err="1"/>
              <a:t>Rotherham</a:t>
            </a:r>
            <a:endParaRPr lang="en-US" sz="1800" dirty="0"/>
          </a:p>
          <a:p>
            <a:pPr marL="257175" indent="-257175"/>
            <a:r>
              <a:rPr lang="en-US" sz="1800" dirty="0"/>
              <a:t>Independent safeguarding trainer and consultant across the UK since 2002</a:t>
            </a:r>
          </a:p>
          <a:p>
            <a:pPr marL="257175" indent="-257175"/>
            <a:r>
              <a:rPr lang="en-US" sz="1800" dirty="0"/>
              <a:t>Author, NSPCC Associate, Consultant to Home Office, Foreign Office, APSCO</a:t>
            </a:r>
          </a:p>
          <a:p>
            <a:pPr marL="257175" indent="-257175"/>
            <a:r>
              <a:rPr lang="en-US" sz="1800" dirty="0"/>
              <a:t>Independent safeguarding work nationally. Involved with and contributed to other national initiatives and inquiries (such as IICSA)</a:t>
            </a:r>
          </a:p>
          <a:p>
            <a:pPr marL="257175" indent="-257175"/>
            <a:r>
              <a:rPr lang="en-US" sz="1800" dirty="0"/>
              <a:t>Auditor for APSCo and accredited Safer Recruitment Trainer NSPCC</a:t>
            </a:r>
          </a:p>
          <a:p>
            <a:pPr marL="257175" indent="-257175"/>
            <a:r>
              <a:rPr lang="en-US" sz="1800" dirty="0"/>
              <a:t>Work with services across the UK and internationally including commercial </a:t>
            </a:r>
            <a:r>
              <a:rPr lang="en-US" sz="1800" dirty="0" err="1"/>
              <a:t>organisations</a:t>
            </a:r>
            <a:r>
              <a:rPr lang="en-US" sz="1800" dirty="0"/>
              <a:t> such as Merlin Entertainments</a:t>
            </a:r>
          </a:p>
          <a:p>
            <a:pPr marL="257175" indent="-257175"/>
            <a:r>
              <a:rPr lang="en-US" sz="1800" dirty="0"/>
              <a:t>Safeguarding Trustee for local SARC &amp; Safeguarding Governor for national apprenticeship provider</a:t>
            </a:r>
          </a:p>
          <a:p>
            <a:pPr marL="0" indent="0">
              <a:buNone/>
            </a:pPr>
            <a:endParaRPr lang="en-US" sz="2000" dirty="0"/>
          </a:p>
        </p:txBody>
      </p:sp>
      <p:sp>
        <p:nvSpPr>
          <p:cNvPr id="15" name="Rectangle 14">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307" y="0"/>
            <a:ext cx="3477006" cy="6858000"/>
          </a:xfrm>
          <a:prstGeom prst="rect">
            <a:avLst/>
          </a:prstGeom>
          <a:solidFill>
            <a:srgbClr val="655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1"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piece of paper&#10;&#10;Description generated with high confidence">
            <a:extLst>
              <a:ext uri="{FF2B5EF4-FFF2-40B4-BE49-F238E27FC236}">
                <a16:creationId xmlns:a16="http://schemas.microsoft.com/office/drawing/2014/main" id="{73EC3A65-4DB5-4765-BF1E-C5F7E220645B}"/>
              </a:ext>
            </a:extLst>
          </p:cNvPr>
          <p:cNvPicPr>
            <a:picLocks noChangeAspect="1"/>
          </p:cNvPicPr>
          <p:nvPr/>
        </p:nvPicPr>
        <p:blipFill>
          <a:blip r:embed="rId3"/>
          <a:stretch>
            <a:fillRect/>
          </a:stretch>
        </p:blipFill>
        <p:spPr>
          <a:xfrm rot="5400000">
            <a:off x="5892478" y="2219226"/>
            <a:ext cx="3026664" cy="2269998"/>
          </a:xfrm>
          <a:prstGeom prst="rect">
            <a:avLst/>
          </a:prstGeom>
          <a:effectLst/>
        </p:spPr>
      </p:pic>
    </p:spTree>
    <p:extLst>
      <p:ext uri="{BB962C8B-B14F-4D97-AF65-F5344CB8AC3E}">
        <p14:creationId xmlns:p14="http://schemas.microsoft.com/office/powerpoint/2010/main" val="115228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19200"/>
            <a:ext cx="338312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5E2638E-1146-0F5B-3AB8-B72357CBD0DD}"/>
              </a:ext>
            </a:extLst>
          </p:cNvPr>
          <p:cNvSpPr>
            <a:spLocks noGrp="1"/>
          </p:cNvSpPr>
          <p:nvPr>
            <p:ph type="title"/>
          </p:nvPr>
        </p:nvSpPr>
        <p:spPr>
          <a:xfrm>
            <a:off x="854283" y="2090114"/>
            <a:ext cx="2537167" cy="2481886"/>
          </a:xfrm>
        </p:spPr>
        <p:txBody>
          <a:bodyPr>
            <a:normAutofit/>
          </a:bodyPr>
          <a:lstStyle/>
          <a:p>
            <a:pPr algn="ctr"/>
            <a:r>
              <a:rPr lang="en-GB" sz="3700" b="1"/>
              <a:t>And remember…</a:t>
            </a:r>
          </a:p>
        </p:txBody>
      </p:sp>
      <p:sp>
        <p:nvSpPr>
          <p:cNvPr id="3" name="Content Placeholder 2">
            <a:extLst>
              <a:ext uri="{FF2B5EF4-FFF2-40B4-BE49-F238E27FC236}">
                <a16:creationId xmlns:a16="http://schemas.microsoft.com/office/drawing/2014/main" id="{5CEDF8FB-2CC2-5405-C488-847F5CC6686C}"/>
              </a:ext>
            </a:extLst>
          </p:cNvPr>
          <p:cNvSpPr>
            <a:spLocks noGrp="1"/>
          </p:cNvSpPr>
          <p:nvPr>
            <p:ph idx="1"/>
          </p:nvPr>
        </p:nvSpPr>
        <p:spPr>
          <a:xfrm>
            <a:off x="3963759" y="964850"/>
            <a:ext cx="5097113" cy="5528314"/>
          </a:xfrm>
        </p:spPr>
        <p:txBody>
          <a:bodyPr anchor="ctr">
            <a:normAutofit/>
          </a:bodyPr>
          <a:lstStyle/>
          <a:p>
            <a:r>
              <a:rPr lang="en-GB" sz="1800" dirty="0"/>
              <a:t>This is about you being prepared and confident</a:t>
            </a:r>
          </a:p>
          <a:p>
            <a:r>
              <a:rPr lang="en-GB" sz="1800" dirty="0"/>
              <a:t>This advice is based on years of experience of supporting businesses like yours</a:t>
            </a:r>
          </a:p>
          <a:p>
            <a:r>
              <a:rPr lang="en-GB" sz="1800" dirty="0"/>
              <a:t>You may encounter safeguarding regularly (or not at all) </a:t>
            </a:r>
          </a:p>
          <a:p>
            <a:r>
              <a:rPr lang="en-GB" sz="1800" dirty="0"/>
              <a:t>The key to good safeguarding practice is preparation, consultation, and review</a:t>
            </a:r>
          </a:p>
          <a:p>
            <a:r>
              <a:rPr lang="en-GB" sz="1800" dirty="0"/>
              <a:t>Safeguarding can seem intimidating and complex so seek help and support when you need it!</a:t>
            </a:r>
          </a:p>
          <a:p>
            <a:r>
              <a:rPr lang="en-GB" sz="1800" dirty="0"/>
              <a:t>Being prepared is a good start to feeling confident that you have done the best that you can and defending your business</a:t>
            </a:r>
          </a:p>
          <a:p>
            <a:r>
              <a:rPr lang="en-GB" sz="1800" dirty="0"/>
              <a:t>Support staff involved in safeguarding (especially if it is new to them). We are all human and safeguarding is (and should feel) uncomfortable (but we shouldn’t take it home with us)</a:t>
            </a:r>
          </a:p>
          <a:p>
            <a:endParaRPr lang="en-GB" sz="1600" dirty="0"/>
          </a:p>
        </p:txBody>
      </p:sp>
    </p:spTree>
    <p:extLst>
      <p:ext uri="{BB962C8B-B14F-4D97-AF65-F5344CB8AC3E}">
        <p14:creationId xmlns:p14="http://schemas.microsoft.com/office/powerpoint/2010/main" val="40849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93B9-1520-445C-A0E1-4B08970536A1}"/>
              </a:ext>
            </a:extLst>
          </p:cNvPr>
          <p:cNvSpPr>
            <a:spLocks noGrp="1"/>
          </p:cNvSpPr>
          <p:nvPr>
            <p:ph type="title"/>
          </p:nvPr>
        </p:nvSpPr>
        <p:spPr>
          <a:xfrm>
            <a:off x="1097280" y="685797"/>
            <a:ext cx="3913154" cy="2824165"/>
          </a:xfrm>
        </p:spPr>
        <p:txBody>
          <a:bodyPr vert="horz" lIns="91440" tIns="45720" rIns="91440" bIns="45720" rtlCol="0" anchor="t">
            <a:normAutofit/>
          </a:bodyPr>
          <a:lstStyle/>
          <a:p>
            <a:r>
              <a:rPr lang="en-US" sz="3600" b="1" dirty="0"/>
              <a:t>Any questions?</a:t>
            </a:r>
          </a:p>
        </p:txBody>
      </p:sp>
      <p:pic>
        <p:nvPicPr>
          <p:cNvPr id="5" name="Content Placeholder 4" descr="A close up of a logo&#10;&#10;Description automatically generated">
            <a:extLst>
              <a:ext uri="{FF2B5EF4-FFF2-40B4-BE49-F238E27FC236}">
                <a16:creationId xmlns:a16="http://schemas.microsoft.com/office/drawing/2014/main" id="{282BB8B6-E328-4002-9118-97716A952074}"/>
              </a:ext>
            </a:extLst>
          </p:cNvPr>
          <p:cNvPicPr>
            <a:picLocks noGrp="1" noChangeAspect="1"/>
          </p:cNvPicPr>
          <p:nvPr>
            <p:ph idx="1"/>
          </p:nvPr>
        </p:nvPicPr>
        <p:blipFill rotWithShape="1">
          <a:blip r:embed="rId3"/>
          <a:srcRect l="4805" r="1444" b="-2"/>
          <a:stretch/>
        </p:blipFill>
        <p:spPr>
          <a:xfrm>
            <a:off x="5199526" y="914399"/>
            <a:ext cx="3804662" cy="5072883"/>
          </a:xfrm>
          <a:prstGeom prst="rect">
            <a:avLst/>
          </a:prstGeom>
        </p:spPr>
      </p:pic>
    </p:spTree>
    <p:extLst>
      <p:ext uri="{BB962C8B-B14F-4D97-AF65-F5344CB8AC3E}">
        <p14:creationId xmlns:p14="http://schemas.microsoft.com/office/powerpoint/2010/main" val="366022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Thank you and keep in touch</a:t>
            </a:r>
          </a:p>
        </p:txBody>
      </p:sp>
      <p:sp>
        <p:nvSpPr>
          <p:cNvPr id="3" name="Content Placeholder 2"/>
          <p:cNvSpPr>
            <a:spLocks noGrp="1"/>
          </p:cNvSpPr>
          <p:nvPr>
            <p:ph idx="1"/>
          </p:nvPr>
        </p:nvSpPr>
        <p:spPr>
          <a:xfrm>
            <a:off x="685800" y="1856937"/>
            <a:ext cx="7772400" cy="4287833"/>
          </a:xfrm>
        </p:spPr>
        <p:txBody>
          <a:bodyPr/>
          <a:lstStyle/>
          <a:p>
            <a:endParaRPr lang="en-GB" dirty="0"/>
          </a:p>
          <a:p>
            <a:pPr lvl="1"/>
            <a:r>
              <a:rPr lang="en-GB" sz="2800" dirty="0" err="1"/>
              <a:t>Safeguarding@AdeleGladman</a:t>
            </a:r>
            <a:endParaRPr lang="en-GB" sz="2800" dirty="0"/>
          </a:p>
          <a:p>
            <a:r>
              <a:rPr lang="en-GB" dirty="0"/>
              <a:t>       Adele Gladman</a:t>
            </a:r>
          </a:p>
          <a:p>
            <a:r>
              <a:rPr lang="en-GB" dirty="0"/>
              <a:t>       adele@protectingchildrennow.co.uk</a:t>
            </a:r>
          </a:p>
        </p:txBody>
      </p:sp>
      <p:pic>
        <p:nvPicPr>
          <p:cNvPr id="10" name="Picture 9">
            <a:extLst>
              <a:ext uri="{FF2B5EF4-FFF2-40B4-BE49-F238E27FC236}">
                <a16:creationId xmlns:a16="http://schemas.microsoft.com/office/drawing/2014/main" id="{BCA615C5-A5F9-4C93-A999-868D4E411BB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9932" y="2912960"/>
            <a:ext cx="437307" cy="437307"/>
          </a:xfrm>
          <a:prstGeom prst="rect">
            <a:avLst/>
          </a:prstGeom>
        </p:spPr>
      </p:pic>
      <p:pic>
        <p:nvPicPr>
          <p:cNvPr id="7" name="Graphic 6" descr="Email">
            <a:extLst>
              <a:ext uri="{FF2B5EF4-FFF2-40B4-BE49-F238E27FC236}">
                <a16:creationId xmlns:a16="http://schemas.microsoft.com/office/drawing/2014/main" id="{0BB5B26D-7529-435B-B1FF-C00542D080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361" y="3429002"/>
            <a:ext cx="437307" cy="437307"/>
          </a:xfrm>
          <a:prstGeom prst="rect">
            <a:avLst/>
          </a:prstGeom>
        </p:spPr>
      </p:pic>
      <p:pic>
        <p:nvPicPr>
          <p:cNvPr id="8" name="Picture 7" descr="A blue and black paper with a white bird and x&#10;&#10;Description automatically generated">
            <a:extLst>
              <a:ext uri="{FF2B5EF4-FFF2-40B4-BE49-F238E27FC236}">
                <a16:creationId xmlns:a16="http://schemas.microsoft.com/office/drawing/2014/main" id="{86948185-10B2-A60E-A21D-353E072006C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7154" y="2396917"/>
            <a:ext cx="525514" cy="349795"/>
          </a:xfrm>
          <a:prstGeom prst="rect">
            <a:avLst/>
          </a:prstGeom>
        </p:spPr>
      </p:pic>
      <p:pic>
        <p:nvPicPr>
          <p:cNvPr id="4" name="Picture 3" descr="A green and white sign with white text&#10;&#10;AI-generated content may be incorrect.">
            <a:extLst>
              <a:ext uri="{FF2B5EF4-FFF2-40B4-BE49-F238E27FC236}">
                <a16:creationId xmlns:a16="http://schemas.microsoft.com/office/drawing/2014/main" id="{7606ABFF-BA41-B988-6F35-C61984CE52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8268" y="4329363"/>
            <a:ext cx="2556532" cy="2663054"/>
          </a:xfrm>
          <a:prstGeom prst="rect">
            <a:avLst/>
          </a:prstGeom>
        </p:spPr>
      </p:pic>
    </p:spTree>
    <p:extLst>
      <p:ext uri="{BB962C8B-B14F-4D97-AF65-F5344CB8AC3E}">
        <p14:creationId xmlns:p14="http://schemas.microsoft.com/office/powerpoint/2010/main" val="153575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21C2D-BB2C-A401-3536-F3A57110DBD0}"/>
              </a:ext>
            </a:extLst>
          </p:cNvPr>
          <p:cNvSpPr>
            <a:spLocks noGrp="1"/>
          </p:cNvSpPr>
          <p:nvPr>
            <p:ph type="title"/>
          </p:nvPr>
        </p:nvSpPr>
        <p:spPr>
          <a:xfrm>
            <a:off x="782723" y="809898"/>
            <a:ext cx="7457037" cy="1080159"/>
          </a:xfrm>
        </p:spPr>
        <p:txBody>
          <a:bodyPr anchor="ctr">
            <a:normAutofit/>
          </a:bodyPr>
          <a:lstStyle/>
          <a:p>
            <a:pPr algn="ctr"/>
            <a:r>
              <a:rPr lang="en-GB" sz="3200" b="1" dirty="0"/>
              <a:t>How I can support your business</a:t>
            </a:r>
          </a:p>
        </p:txBody>
      </p:sp>
      <p:sp>
        <p:nvSpPr>
          <p:cNvPr id="25" name="Content Placeholder 2">
            <a:extLst>
              <a:ext uri="{FF2B5EF4-FFF2-40B4-BE49-F238E27FC236}">
                <a16:creationId xmlns:a16="http://schemas.microsoft.com/office/drawing/2014/main" id="{7F5E307B-4853-CAD8-085A-53602CDFC645}"/>
              </a:ext>
            </a:extLst>
          </p:cNvPr>
          <p:cNvSpPr>
            <a:spLocks noGrp="1"/>
          </p:cNvSpPr>
          <p:nvPr>
            <p:ph idx="1"/>
          </p:nvPr>
        </p:nvSpPr>
        <p:spPr>
          <a:xfrm>
            <a:off x="783771" y="2704014"/>
            <a:ext cx="7455989" cy="3013294"/>
          </a:xfrm>
        </p:spPr>
        <p:txBody>
          <a:bodyPr anchor="ctr">
            <a:normAutofit/>
          </a:bodyPr>
          <a:lstStyle/>
          <a:p>
            <a:r>
              <a:rPr lang="en-GB" sz="2100" dirty="0"/>
              <a:t>I support a range of businesses with the following:</a:t>
            </a:r>
          </a:p>
          <a:p>
            <a:pPr lvl="1"/>
            <a:r>
              <a:rPr lang="en-GB" sz="2000" dirty="0"/>
              <a:t>Policies, processes, structures, and systems</a:t>
            </a:r>
          </a:p>
          <a:p>
            <a:pPr lvl="1"/>
            <a:r>
              <a:rPr lang="en-GB" sz="2000" dirty="0"/>
              <a:t>Getting to grips with safeguarding, including workplace audits</a:t>
            </a:r>
          </a:p>
          <a:p>
            <a:pPr lvl="1"/>
            <a:r>
              <a:rPr lang="en-GB" sz="2000" dirty="0"/>
              <a:t>Training courses (face to face, remote)</a:t>
            </a:r>
          </a:p>
          <a:p>
            <a:pPr lvl="1"/>
            <a:r>
              <a:rPr lang="en-GB" sz="2000" dirty="0"/>
              <a:t>Consultancy including advice and independent investigations</a:t>
            </a:r>
          </a:p>
          <a:p>
            <a:pPr lvl="1"/>
            <a:r>
              <a:rPr lang="en-GB" sz="2000" dirty="0"/>
              <a:t>Anything else that you need to pick my brain about!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95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2DB5-C7B8-45C1-841A-1049E2851FDA}"/>
              </a:ext>
            </a:extLst>
          </p:cNvPr>
          <p:cNvSpPr>
            <a:spLocks noGrp="1"/>
          </p:cNvSpPr>
          <p:nvPr>
            <p:ph type="title"/>
          </p:nvPr>
        </p:nvSpPr>
        <p:spPr>
          <a:xfrm>
            <a:off x="482600" y="321734"/>
            <a:ext cx="8178799" cy="1135737"/>
          </a:xfrm>
        </p:spPr>
        <p:txBody>
          <a:bodyPr>
            <a:normAutofit/>
          </a:bodyPr>
          <a:lstStyle/>
          <a:p>
            <a:pPr algn="ctr"/>
            <a:r>
              <a:rPr lang="en-GB" sz="3100" b="1" dirty="0"/>
              <a:t>What is this presentation going to cover?</a:t>
            </a:r>
          </a:p>
        </p:txBody>
      </p:sp>
      <p:graphicFrame>
        <p:nvGraphicFramePr>
          <p:cNvPr id="5" name="Content Placeholder 2">
            <a:extLst>
              <a:ext uri="{FF2B5EF4-FFF2-40B4-BE49-F238E27FC236}">
                <a16:creationId xmlns:a16="http://schemas.microsoft.com/office/drawing/2014/main" id="{F677E9B9-0977-453B-9849-494BDCF7D2CA}"/>
              </a:ext>
            </a:extLst>
          </p:cNvPr>
          <p:cNvGraphicFramePr>
            <a:graphicFrameLocks noGrp="1"/>
          </p:cNvGraphicFramePr>
          <p:nvPr>
            <p:ph idx="1"/>
            <p:extLst>
              <p:ext uri="{D42A27DB-BD31-4B8C-83A1-F6EECF244321}">
                <p14:modId xmlns:p14="http://schemas.microsoft.com/office/powerpoint/2010/main" val="27451111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05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F604B-5379-308A-F762-263CA84BA7B3}"/>
              </a:ext>
            </a:extLst>
          </p:cNvPr>
          <p:cNvSpPr>
            <a:spLocks noGrp="1"/>
          </p:cNvSpPr>
          <p:nvPr>
            <p:ph type="title"/>
          </p:nvPr>
        </p:nvSpPr>
        <p:spPr>
          <a:xfrm>
            <a:off x="628650" y="557188"/>
            <a:ext cx="7886700" cy="1133499"/>
          </a:xfrm>
        </p:spPr>
        <p:txBody>
          <a:bodyPr>
            <a:normAutofit/>
          </a:bodyPr>
          <a:lstStyle/>
          <a:p>
            <a:pPr algn="ctr"/>
            <a:r>
              <a:rPr lang="en-GB" sz="3200" b="1" dirty="0"/>
              <a:t>Some words of reassurance…</a:t>
            </a:r>
          </a:p>
        </p:txBody>
      </p:sp>
      <p:graphicFrame>
        <p:nvGraphicFramePr>
          <p:cNvPr id="5" name="Content Placeholder 2">
            <a:extLst>
              <a:ext uri="{FF2B5EF4-FFF2-40B4-BE49-F238E27FC236}">
                <a16:creationId xmlns:a16="http://schemas.microsoft.com/office/drawing/2014/main" id="{EA7E77C8-8D5F-0201-2A65-8043E7F2AE74}"/>
              </a:ext>
            </a:extLst>
          </p:cNvPr>
          <p:cNvGraphicFramePr>
            <a:graphicFrameLocks noGrp="1"/>
          </p:cNvGraphicFramePr>
          <p:nvPr>
            <p:ph idx="1"/>
            <p:extLst>
              <p:ext uri="{D42A27DB-BD31-4B8C-83A1-F6EECF244321}">
                <p14:modId xmlns:p14="http://schemas.microsoft.com/office/powerpoint/2010/main" val="2865110579"/>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16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C3F01CC-6BFF-58F4-362E-0646D2C2EF46}"/>
              </a:ext>
            </a:extLst>
          </p:cNvPr>
          <p:cNvSpPr>
            <a:spLocks noGrp="1"/>
          </p:cNvSpPr>
          <p:nvPr>
            <p:ph type="title"/>
          </p:nvPr>
        </p:nvSpPr>
        <p:spPr>
          <a:xfrm>
            <a:off x="589788" y="841248"/>
            <a:ext cx="3847200" cy="5340097"/>
          </a:xfrm>
        </p:spPr>
        <p:txBody>
          <a:bodyPr anchor="ctr">
            <a:normAutofit/>
          </a:bodyPr>
          <a:lstStyle/>
          <a:p>
            <a:r>
              <a:rPr lang="en-GB" sz="4200" dirty="0">
                <a:solidFill>
                  <a:schemeClr val="bg1"/>
                </a:solidFill>
              </a:rPr>
              <a:t>Why do you need to think about safeguarding?</a:t>
            </a:r>
          </a:p>
        </p:txBody>
      </p:sp>
      <p:graphicFrame>
        <p:nvGraphicFramePr>
          <p:cNvPr id="5" name="Content Placeholder 2">
            <a:extLst>
              <a:ext uri="{FF2B5EF4-FFF2-40B4-BE49-F238E27FC236}">
                <a16:creationId xmlns:a16="http://schemas.microsoft.com/office/drawing/2014/main" id="{0B00F351-2654-F172-8F97-6DF513B5BE7F}"/>
              </a:ext>
            </a:extLst>
          </p:cNvPr>
          <p:cNvGraphicFramePr>
            <a:graphicFrameLocks noGrp="1"/>
          </p:cNvGraphicFramePr>
          <p:nvPr>
            <p:ph idx="1"/>
            <p:extLst>
              <p:ext uri="{D42A27DB-BD31-4B8C-83A1-F6EECF244321}">
                <p14:modId xmlns:p14="http://schemas.microsoft.com/office/powerpoint/2010/main" val="468326694"/>
              </p:ext>
            </p:extLst>
          </p:nvPr>
        </p:nvGraphicFramePr>
        <p:xfrm>
          <a:off x="4894221" y="221674"/>
          <a:ext cx="4229044" cy="6483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92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9D7C-D8AC-3FE7-FC3E-3D8A093E1B5D}"/>
              </a:ext>
            </a:extLst>
          </p:cNvPr>
          <p:cNvSpPr>
            <a:spLocks noGrp="1"/>
          </p:cNvSpPr>
          <p:nvPr>
            <p:ph type="title"/>
          </p:nvPr>
        </p:nvSpPr>
        <p:spPr>
          <a:xfrm>
            <a:off x="1143000" y="4318328"/>
            <a:ext cx="6858000" cy="1132793"/>
          </a:xfrm>
        </p:spPr>
        <p:txBody>
          <a:bodyPr vert="horz" lIns="91440" tIns="45720" rIns="91440" bIns="45720" rtlCol="0" anchor="b">
            <a:normAutofit/>
          </a:bodyPr>
          <a:lstStyle/>
          <a:p>
            <a:pPr algn="ctr"/>
            <a:r>
              <a:rPr lang="en-US" sz="3500" b="1"/>
              <a:t>Some examples from the news</a:t>
            </a:r>
          </a:p>
        </p:txBody>
      </p:sp>
      <p:pic>
        <p:nvPicPr>
          <p:cNvPr id="5" name="Content Placeholder 4" descr="A screenshot of a website&#10;&#10;AI-generated content may be incorrect.">
            <a:extLst>
              <a:ext uri="{FF2B5EF4-FFF2-40B4-BE49-F238E27FC236}">
                <a16:creationId xmlns:a16="http://schemas.microsoft.com/office/drawing/2014/main" id="{3181397C-866A-4F6F-9A78-F295D9BBA2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348" y="1021014"/>
            <a:ext cx="1795192" cy="2895470"/>
          </a:xfrm>
          <a:prstGeom prst="rect">
            <a:avLst/>
          </a:prstGeom>
        </p:spPr>
      </p:pic>
      <p:pic>
        <p:nvPicPr>
          <p:cNvPr id="4" name="Picture 3" descr="A person with short hair&#10;&#10;AI-generated content may be incorrect.">
            <a:extLst>
              <a:ext uri="{FF2B5EF4-FFF2-40B4-BE49-F238E27FC236}">
                <a16:creationId xmlns:a16="http://schemas.microsoft.com/office/drawing/2014/main" id="{59F255D1-BB8C-7D7B-C1A2-CEDCEB90E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558" y="2692556"/>
            <a:ext cx="1806537" cy="1223928"/>
          </a:xfrm>
          <a:prstGeom prst="rect">
            <a:avLst/>
          </a:prstGeom>
        </p:spPr>
      </p:pic>
      <p:pic>
        <p:nvPicPr>
          <p:cNvPr id="8" name="Picture 7" descr="A screenshot of a news page&#10;&#10;AI-generated content may be incorrect.">
            <a:extLst>
              <a:ext uri="{FF2B5EF4-FFF2-40B4-BE49-F238E27FC236}">
                <a16:creationId xmlns:a16="http://schemas.microsoft.com/office/drawing/2014/main" id="{42756B34-B7DD-BD36-A67A-53F808987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962" y="2004762"/>
            <a:ext cx="1806537" cy="1911679"/>
          </a:xfrm>
          <a:prstGeom prst="rect">
            <a:avLst/>
          </a:prstGeom>
        </p:spPr>
      </p:pic>
      <p:pic>
        <p:nvPicPr>
          <p:cNvPr id="9" name="Picture 8" descr="A sandwich and potato chips on a website&#10;&#10;AI-generated content may be incorrect.">
            <a:extLst>
              <a:ext uri="{FF2B5EF4-FFF2-40B4-BE49-F238E27FC236}">
                <a16:creationId xmlns:a16="http://schemas.microsoft.com/office/drawing/2014/main" id="{F531C424-FE8B-4907-1651-E27006A862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517" y="1663175"/>
            <a:ext cx="1798478" cy="2248097"/>
          </a:xfrm>
          <a:prstGeom prst="rect">
            <a:avLst/>
          </a:prstGeom>
        </p:spPr>
      </p:pic>
      <p:grpSp>
        <p:nvGrpSpPr>
          <p:cNvPr id="31" name="Group 30">
            <a:extLst>
              <a:ext uri="{FF2B5EF4-FFF2-40B4-BE49-F238E27FC236}">
                <a16:creationId xmlns:a16="http://schemas.microsoft.com/office/drawing/2014/main" id="{731A1114-AD5F-006E-6B73-E83115891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737460"/>
            <a:ext cx="9144000" cy="123364"/>
            <a:chOff x="1" y="6737460"/>
            <a:chExt cx="12192000" cy="123364"/>
          </a:xfrm>
        </p:grpSpPr>
        <p:sp>
          <p:nvSpPr>
            <p:cNvPr id="24" name="Rectangle 23">
              <a:extLst>
                <a:ext uri="{FF2B5EF4-FFF2-40B4-BE49-F238E27FC236}">
                  <a16:creationId xmlns:a16="http://schemas.microsoft.com/office/drawing/2014/main" id="{662A97DA-B26D-D2D6-508E-B2F32AF2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94F1D33-2407-9520-4A32-B0E83E5B0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05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3" name="Group 22">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24" name="Rectangle 23">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Freeform: Shape 26">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7280337-E2C8-4E49-9EC1-BA7017CD627A}"/>
              </a:ext>
            </a:extLst>
          </p:cNvPr>
          <p:cNvSpPr>
            <a:spLocks noGrp="1"/>
          </p:cNvSpPr>
          <p:nvPr>
            <p:ph type="title"/>
          </p:nvPr>
        </p:nvSpPr>
        <p:spPr>
          <a:xfrm>
            <a:off x="857250" y="1676400"/>
            <a:ext cx="2857500" cy="3505200"/>
          </a:xfrm>
        </p:spPr>
        <p:txBody>
          <a:bodyPr anchor="t">
            <a:normAutofit/>
          </a:bodyPr>
          <a:lstStyle/>
          <a:p>
            <a:r>
              <a:rPr lang="en-GB" sz="3500" b="1" dirty="0"/>
              <a:t>Safeguarding can involve…</a:t>
            </a:r>
          </a:p>
        </p:txBody>
      </p:sp>
      <p:sp>
        <p:nvSpPr>
          <p:cNvPr id="3" name="Content Placeholder 2">
            <a:extLst>
              <a:ext uri="{FF2B5EF4-FFF2-40B4-BE49-F238E27FC236}">
                <a16:creationId xmlns:a16="http://schemas.microsoft.com/office/drawing/2014/main" id="{BCE0BC4E-6E50-488F-9078-9245A621D364}"/>
              </a:ext>
            </a:extLst>
          </p:cNvPr>
          <p:cNvSpPr>
            <a:spLocks noGrp="1"/>
          </p:cNvSpPr>
          <p:nvPr>
            <p:ph idx="1"/>
          </p:nvPr>
        </p:nvSpPr>
        <p:spPr>
          <a:xfrm>
            <a:off x="3886203" y="1136073"/>
            <a:ext cx="4805215" cy="4645891"/>
          </a:xfrm>
        </p:spPr>
        <p:txBody>
          <a:bodyPr>
            <a:normAutofit lnSpcReduction="10000"/>
          </a:bodyPr>
          <a:lstStyle/>
          <a:p>
            <a:endParaRPr lang="en-GB" sz="1900" dirty="0">
              <a:solidFill>
                <a:schemeClr val="tx1">
                  <a:alpha val="55000"/>
                </a:schemeClr>
              </a:solidFill>
            </a:endParaRPr>
          </a:p>
          <a:p>
            <a:r>
              <a:rPr lang="en-GB" sz="1900" dirty="0"/>
              <a:t>Identifying concerns and sharing information (this could be regarding an apprentice, visitor, member of staff, member of the public, or another professional)</a:t>
            </a:r>
          </a:p>
          <a:p>
            <a:r>
              <a:rPr lang="en-GB" sz="1900" dirty="0"/>
              <a:t>Acting to prevent harm or a crime being committed – this could involve outside agencies such as the police</a:t>
            </a:r>
          </a:p>
          <a:p>
            <a:r>
              <a:rPr lang="en-GB" sz="1900" dirty="0"/>
              <a:t>Identifying places/people who may be a risk to the vulnerable</a:t>
            </a:r>
          </a:p>
          <a:p>
            <a:r>
              <a:rPr lang="en-GB" sz="1900" dirty="0"/>
              <a:t>Recruiting safely, having an appropriate workplace culture, and giving the workforce  the necessary skills to work safely</a:t>
            </a:r>
          </a:p>
          <a:p>
            <a:r>
              <a:rPr lang="en-GB" sz="1900" dirty="0"/>
              <a:t>Supporting staff</a:t>
            </a:r>
          </a:p>
          <a:p>
            <a:r>
              <a:rPr lang="en-GB" sz="1900" dirty="0"/>
              <a:t>Agreements with third parties</a:t>
            </a:r>
          </a:p>
          <a:p>
            <a:endParaRPr lang="en-GB" sz="1500" dirty="0">
              <a:solidFill>
                <a:schemeClr val="tx1">
                  <a:alpha val="55000"/>
                </a:schemeClr>
              </a:solidFill>
            </a:endParaRPr>
          </a:p>
        </p:txBody>
      </p:sp>
    </p:spTree>
    <p:extLst>
      <p:ext uri="{BB962C8B-B14F-4D97-AF65-F5344CB8AC3E}">
        <p14:creationId xmlns:p14="http://schemas.microsoft.com/office/powerpoint/2010/main" val="24733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EA63A-CD5F-684F-2421-1CCB8C994318}"/>
              </a:ext>
            </a:extLst>
          </p:cNvPr>
          <p:cNvSpPr>
            <a:spLocks noGrp="1"/>
          </p:cNvSpPr>
          <p:nvPr>
            <p:ph type="title"/>
          </p:nvPr>
        </p:nvSpPr>
        <p:spPr>
          <a:xfrm>
            <a:off x="378725" y="675564"/>
            <a:ext cx="2707375" cy="5204085"/>
          </a:xfrm>
        </p:spPr>
        <p:txBody>
          <a:bodyPr>
            <a:normAutofit/>
          </a:bodyPr>
          <a:lstStyle/>
          <a:p>
            <a:r>
              <a:rPr lang="en-GB" sz="3400" b="1" dirty="0"/>
              <a:t>When considering safeguarding, there is a duty of care owed to:</a:t>
            </a:r>
          </a:p>
        </p:txBody>
      </p:sp>
      <p:cxnSp>
        <p:nvCxnSpPr>
          <p:cNvPr id="30" name="Straight Connector 2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1308F5D7-AA5F-FAF9-1DA5-75D6C5A22658}"/>
              </a:ext>
            </a:extLst>
          </p:cNvPr>
          <p:cNvGraphicFramePr>
            <a:graphicFrameLocks noGrp="1"/>
          </p:cNvGraphicFramePr>
          <p:nvPr>
            <p:ph idx="1"/>
            <p:extLst>
              <p:ext uri="{D42A27DB-BD31-4B8C-83A1-F6EECF244321}">
                <p14:modId xmlns:p14="http://schemas.microsoft.com/office/powerpoint/2010/main" val="970828634"/>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280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1752</TotalTime>
  <Words>1495</Words>
  <Application>Microsoft Office PowerPoint</Application>
  <PresentationFormat>On-screen Show (4:3)</PresentationFormat>
  <Paragraphs>135</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Safeguarding Overview  for  Businesses   </vt:lpstr>
      <vt:lpstr>Who am I?</vt:lpstr>
      <vt:lpstr>How I can support your business</vt:lpstr>
      <vt:lpstr>What is this presentation going to cover?</vt:lpstr>
      <vt:lpstr>Some words of reassurance…</vt:lpstr>
      <vt:lpstr>Why do you need to think about safeguarding?</vt:lpstr>
      <vt:lpstr>Some examples from the news</vt:lpstr>
      <vt:lpstr>Safeguarding can involve…</vt:lpstr>
      <vt:lpstr>When considering safeguarding, there is a duty of care owed to:</vt:lpstr>
      <vt:lpstr>Safeguarding in 2025</vt:lpstr>
      <vt:lpstr>PowerPoint Presentation</vt:lpstr>
      <vt:lpstr>Case Scenario 1 </vt:lpstr>
      <vt:lpstr>Case Scenario 2 </vt:lpstr>
      <vt:lpstr>Case Scenario 3 </vt:lpstr>
      <vt:lpstr>Case Scenario 4 </vt:lpstr>
      <vt:lpstr>When working with safeguarding issues, you should consider…</vt:lpstr>
      <vt:lpstr>All staff have a responsibility to:</vt:lpstr>
      <vt:lpstr>What everyone in your business needs to know as a minimum</vt:lpstr>
      <vt:lpstr>10 steps to success in safeguarding </vt:lpstr>
      <vt:lpstr>And remember…</vt:lpstr>
      <vt:lpstr>Any questions?</vt:lpstr>
      <vt:lpstr>Thank you and 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Safeguarding  Officer: Unity Housing  Day 1</dc:title>
  <dc:creator>Amelie Gladman</dc:creator>
  <cp:lastModifiedBy>adele gladman</cp:lastModifiedBy>
  <cp:revision>47</cp:revision>
  <cp:lastPrinted>2020-10-29T11:13:46Z</cp:lastPrinted>
  <dcterms:created xsi:type="dcterms:W3CDTF">2020-10-26T12:33:18Z</dcterms:created>
  <dcterms:modified xsi:type="dcterms:W3CDTF">2025-07-22T11:47:29Z</dcterms:modified>
</cp:coreProperties>
</file>